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257" r:id="rId5"/>
    <p:sldId id="303" r:id="rId6"/>
    <p:sldId id="258" r:id="rId7"/>
    <p:sldId id="259" r:id="rId8"/>
    <p:sldId id="304" r:id="rId9"/>
    <p:sldId id="260" r:id="rId10"/>
    <p:sldId id="306" r:id="rId11"/>
    <p:sldId id="261" r:id="rId12"/>
    <p:sldId id="305" r:id="rId13"/>
    <p:sldId id="262" r:id="rId14"/>
    <p:sldId id="263" r:id="rId15"/>
    <p:sldId id="307" r:id="rId16"/>
    <p:sldId id="268" r:id="rId17"/>
    <p:sldId id="313" r:id="rId18"/>
    <p:sldId id="264" r:id="rId19"/>
    <p:sldId id="266" r:id="rId20"/>
    <p:sldId id="269" r:id="rId21"/>
    <p:sldId id="271" r:id="rId22"/>
    <p:sldId id="272" r:id="rId23"/>
    <p:sldId id="270" r:id="rId24"/>
    <p:sldId id="326" r:id="rId25"/>
    <p:sldId id="275" r:id="rId26"/>
    <p:sldId id="276" r:id="rId27"/>
    <p:sldId id="277" r:id="rId28"/>
    <p:sldId id="278" r:id="rId29"/>
    <p:sldId id="279" r:id="rId30"/>
    <p:sldId id="280" r:id="rId31"/>
    <p:sldId id="281" r:id="rId32"/>
    <p:sldId id="282" r:id="rId33"/>
    <p:sldId id="283" r:id="rId34"/>
    <p:sldId id="284" r:id="rId35"/>
    <p:sldId id="287" r:id="rId36"/>
    <p:sldId id="285" r:id="rId37"/>
    <p:sldId id="286" r:id="rId38"/>
    <p:sldId id="288" r:id="rId39"/>
    <p:sldId id="327" r:id="rId40"/>
    <p:sldId id="314" r:id="rId41"/>
    <p:sldId id="308" r:id="rId42"/>
    <p:sldId id="296" r:id="rId43"/>
    <p:sldId id="316" r:id="rId44"/>
    <p:sldId id="315" r:id="rId45"/>
    <p:sldId id="317" r:id="rId46"/>
    <p:sldId id="318" r:id="rId47"/>
    <p:sldId id="319" r:id="rId48"/>
    <p:sldId id="320" r:id="rId49"/>
    <p:sldId id="321" r:id="rId50"/>
    <p:sldId id="323" r:id="rId51"/>
    <p:sldId id="322" r:id="rId52"/>
    <p:sldId id="324" r:id="rId53"/>
    <p:sldId id="325" r:id="rId54"/>
    <p:sldId id="312" r:id="rId55"/>
    <p:sldId id="297" r:id="rId56"/>
    <p:sldId id="299" r:id="rId57"/>
    <p:sldId id="300" r:id="rId58"/>
    <p:sldId id="301" r:id="rId59"/>
    <p:sldId id="309"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0000FF"/>
    <a:srgbClr val="F8B6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55" autoAdjust="0"/>
  </p:normalViewPr>
  <p:slideViewPr>
    <p:cSldViewPr>
      <p:cViewPr varScale="1">
        <p:scale>
          <a:sx n="88" d="100"/>
          <a:sy n="88" d="100"/>
        </p:scale>
        <p:origin x="-1668"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CEE3BD-A96B-4296-93FF-2FE42AF3EE5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59BBDE-FE6C-48B4-A1AD-93C2BCE050A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dirty="0" smtClean="0"/>
              <a:t>单击此处编辑母版副标题样式</a:t>
            </a:r>
            <a:endParaRPr kumimoji="0" lang="en-US" dirty="0"/>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96F9C999-636A-4514-BC7D-DDD5EDB90B05}" type="datetime1">
              <a:rPr lang="zh-CN" altLang="en-US" smtClean="0"/>
            </a:fld>
            <a:endParaRPr lang="zh-CN" altLang="en-US" dirty="0"/>
          </a:p>
        </p:txBody>
      </p:sp>
      <p:sp>
        <p:nvSpPr>
          <p:cNvPr id="2" name="TextBox 1"/>
          <p:cNvSpPr txBox="1"/>
          <p:nvPr userDrawn="1"/>
        </p:nvSpPr>
        <p:spPr>
          <a:xfrm>
            <a:off x="0" y="0"/>
            <a:ext cx="2555776" cy="461665"/>
          </a:xfrm>
          <a:prstGeom prst="rect">
            <a:avLst/>
          </a:prstGeom>
          <a:noFill/>
        </p:spPr>
        <p:txBody>
          <a:bodyPr wrap="square" rtlCol="0">
            <a:spAutoFit/>
          </a:bodyPr>
          <a:lstStyle/>
          <a:p>
            <a:r>
              <a:rPr lang="zh-CN" altLang="en-US" sz="2400" b="1" dirty="0" smtClean="0">
                <a:latin typeface="华文新魏" pitchFamily="2" charset="-122"/>
                <a:ea typeface="华文新魏" pitchFamily="2" charset="-122"/>
              </a:rPr>
              <a:t>游戏设计与制作</a:t>
            </a:r>
            <a:endParaRPr lang="zh-CN" altLang="en-US" sz="2400" b="1" dirty="0">
              <a:latin typeface="华文新魏" pitchFamily="2" charset="-122"/>
              <a:ea typeface="华文新魏" pitchFamily="2" charset="-122"/>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A337A615-6BD2-4205-B948-93C73603D7A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fld id="{06F992C5-9FCA-47D5-8F8D-188CC4FB92F2}" type="datetime1">
              <a:rPr lang="zh-CN" altLang="en-US" smtClean="0"/>
            </a:fld>
            <a:endParaRPr lang="zh-CN" altLang="en-US"/>
          </a:p>
        </p:txBody>
      </p:sp>
      <p:sp>
        <p:nvSpPr>
          <p:cNvPr id="5" name="页脚占位符 4"/>
          <p:cNvSpPr>
            <a:spLocks noGrp="1"/>
          </p:cNvSpPr>
          <p:nvPr>
            <p:ph type="ftr" sz="quarter" idx="11"/>
          </p:nvPr>
        </p:nvSpPr>
        <p:spPr>
          <a:xfrm>
            <a:off x="457201" y="6248207"/>
            <a:ext cx="5573483" cy="365125"/>
          </a:xfrm>
        </p:spPr>
        <p:txBody>
          <a:bodyPr/>
          <a:lstStyle/>
          <a:p>
            <a:endParaRPr lang="zh-CN"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灯片编号占位符 5"/>
          <p:cNvSpPr>
            <a:spLocks noGrp="1"/>
          </p:cNvSpPr>
          <p:nvPr>
            <p:ph type="sldNum" sz="quarter" idx="12"/>
          </p:nvPr>
        </p:nvSpPr>
        <p:spPr>
          <a:xfrm rot="5400000">
            <a:off x="5989638" y="144462"/>
            <a:ext cx="533400" cy="244476"/>
          </a:xfrm>
        </p:spPr>
        <p:txBody>
          <a:bodyPr/>
          <a:lstStyle/>
          <a:p>
            <a:fld id="{0C913308-F349-4B6D-A68A-DD1791B4A57B}"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normAutofit/>
          </a:bodyPr>
          <a:lstStyle>
            <a:lvl1pPr algn="ctr">
              <a:defRPr sz="3600">
                <a:solidFill>
                  <a:srgbClr val="FF0000"/>
                </a:solidFill>
                <a:latin typeface="Arial" panose="020B0604020202020204" pitchFamily="34" charset="0"/>
                <a:ea typeface="黑体" panose="02010609060101010101" pitchFamily="49" charset="-122"/>
                <a:cs typeface="Arial" panose="020B0604020202020204" pitchFamily="34" charset="0"/>
              </a:defRPr>
            </a:lvl1pPr>
          </a:lstStyle>
          <a:p>
            <a:r>
              <a:rPr kumimoji="0" lang="zh-CN" altLang="en-US" dirty="0" smtClean="0"/>
              <a:t>单击此处编辑母版标题样式</a:t>
            </a:r>
            <a:endParaRPr kumimoji="0" lang="en-US" dirty="0"/>
          </a:p>
        </p:txBody>
      </p:sp>
      <p:sp>
        <p:nvSpPr>
          <p:cNvPr id="4" name="日期占位符 3"/>
          <p:cNvSpPr>
            <a:spLocks noGrp="1"/>
          </p:cNvSpPr>
          <p:nvPr>
            <p:ph type="dt" sz="half" idx="10"/>
          </p:nvPr>
        </p:nvSpPr>
        <p:spPr/>
        <p:txBody>
          <a:bodyPr/>
          <a:lstStyle/>
          <a:p>
            <a:fld id="{35C1F7DC-6E89-42B9-B09F-3E7376AE9C2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fld>
            <a:endParaRPr lang="zh-CN" altLang="en-US"/>
          </a:p>
        </p:txBody>
      </p:sp>
      <p:sp>
        <p:nvSpPr>
          <p:cNvPr id="8" name="内容占位符 7"/>
          <p:cNvSpPr>
            <a:spLocks noGrp="1"/>
          </p:cNvSpPr>
          <p:nvPr>
            <p:ph sz="quarter" idx="1"/>
          </p:nvPr>
        </p:nvSpPr>
        <p:spPr>
          <a:xfrm>
            <a:off x="612648" y="1600200"/>
            <a:ext cx="8153400" cy="4495800"/>
          </a:xfrm>
        </p:spPr>
        <p:txBody>
          <a:bodyPr/>
          <a:lstStyle>
            <a:lvl1pPr>
              <a:defRPr sz="2800" b="0">
                <a:latin typeface="Arial" panose="020B0604020202020204" pitchFamily="34" charset="0"/>
                <a:ea typeface="黑体" panose="02010609060101010101" pitchFamily="49" charset="-122"/>
                <a:cs typeface="Arial" panose="020B0604020202020204" pitchFamily="34" charset="0"/>
              </a:defRPr>
            </a:lvl1pPr>
            <a:lvl2pPr>
              <a:defRPr sz="2400" b="1">
                <a:latin typeface="Arial" panose="020B0604020202020204" pitchFamily="34" charset="0"/>
                <a:ea typeface="华文新魏" pitchFamily="2" charset="-122"/>
                <a:cs typeface="Arial" panose="020B0604020202020204" pitchFamily="34" charset="0"/>
              </a:defRPr>
            </a:lvl2pPr>
            <a:lvl3pPr>
              <a:defRPr sz="2000" b="1">
                <a:latin typeface="Arial" panose="020B0604020202020204" pitchFamily="34" charset="0"/>
                <a:ea typeface="宋体" panose="02010600030101010101" pitchFamily="2" charset="-122"/>
                <a:cs typeface="Arial" panose="020B0604020202020204" pitchFamily="34" charset="0"/>
              </a:defRPr>
            </a:lvl3pPr>
            <a:lvl4pPr>
              <a:defRPr sz="1800" b="1">
                <a:latin typeface="Arial" panose="020B0604020202020204" pitchFamily="34" charset="0"/>
                <a:ea typeface="黑体" panose="02010609060101010101" pitchFamily="49" charset="-122"/>
                <a:cs typeface="Arial" panose="020B0604020202020204" pitchFamily="34" charset="0"/>
              </a:defRPr>
            </a:lvl4pPr>
          </a:lstStyle>
          <a:p>
            <a:pPr lvl="0" eaLnBrk="1" latinLnBrk="0" hangingPunct="1"/>
            <a:r>
              <a:rPr lang="zh-CN" altLang="en-US" dirty="0" smtClean="0"/>
              <a:t>单击此处编辑母版文本样式</a:t>
            </a:r>
            <a:endParaRPr lang="zh-CN" altLang="en-US" dirty="0" smtClean="0"/>
          </a:p>
          <a:p>
            <a:pPr lvl="1" eaLnBrk="1" latinLnBrk="0" hangingPunct="1"/>
            <a:r>
              <a:rPr lang="zh-CN" altLang="en-US" dirty="0" smtClean="0"/>
              <a:t>第二级</a:t>
            </a:r>
            <a:endParaRPr lang="zh-CN" altLang="en-US" dirty="0" smtClean="0"/>
          </a:p>
          <a:p>
            <a:pPr lvl="2" eaLnBrk="1" latinLnBrk="0" hangingPunct="1"/>
            <a:r>
              <a:rPr lang="zh-CN" altLang="en-US" dirty="0" smtClean="0"/>
              <a:t>第三级</a:t>
            </a:r>
            <a:endParaRPr lang="zh-CN" altLang="en-US" dirty="0" smtClean="0"/>
          </a:p>
          <a:p>
            <a:pPr lvl="3" eaLnBrk="1" latinLnBrk="0" hangingPunct="1"/>
            <a:r>
              <a:rPr lang="zh-CN" altLang="en-US" dirty="0" smtClean="0"/>
              <a:t>第四级</a:t>
            </a:r>
            <a:endParaRPr lang="zh-CN" altLang="en-US" dirty="0" smtClean="0"/>
          </a:p>
          <a:p>
            <a:pPr lvl="4" eaLnBrk="1" latinLnBrk="0" hangingPunct="1"/>
            <a:r>
              <a:rPr lang="zh-CN" altLang="en-US" dirty="0" smtClean="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endParaRPr kumimoji="0" lang="zh-CN" altLang="en-US" smtClean="0"/>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D6F06F66-62DD-4C14-828E-53A3C1686F3A}" type="datetime1">
              <a:rPr lang="zh-CN" altLang="en-US" smtClean="0"/>
            </a:fld>
            <a:endParaRPr lang="zh-CN" altLang="en-US"/>
          </a:p>
        </p:txBody>
      </p:sp>
      <p:sp>
        <p:nvSpPr>
          <p:cNvPr id="13" name="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C913308-F349-4B6D-A68A-DD1791B4A57B}" type="slidenum">
              <a:rPr lang="zh-CN" altLang="en-US" smtClean="0"/>
            </a:fld>
            <a:endParaRPr lang="zh-CN" altLang="en-US"/>
          </a:p>
        </p:txBody>
      </p:sp>
      <p:sp>
        <p:nvSpPr>
          <p:cNvPr id="14" name="页脚占位符 13"/>
          <p:cNvSpPr>
            <a:spLocks noGrp="1"/>
          </p:cNvSpPr>
          <p:nvPr>
            <p:ph type="ftr" sz="quarter" idx="12"/>
          </p:nvPr>
        </p:nvSpPr>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8" name="日期占位符 7"/>
          <p:cNvSpPr>
            <a:spLocks noGrp="1"/>
          </p:cNvSpPr>
          <p:nvPr>
            <p:ph type="dt" sz="half" idx="15"/>
          </p:nvPr>
        </p:nvSpPr>
        <p:spPr/>
        <p:txBody>
          <a:bodyPr rtlCol="0"/>
          <a:lstStyle/>
          <a:p>
            <a:fld id="{B730A23F-ED70-4F13-AA5A-19298CCC3368}" type="datetime1">
              <a:rPr lang="zh-CN" altLang="en-US" smtClean="0"/>
            </a:fld>
            <a:endParaRPr lang="zh-CN" altLang="en-US"/>
          </a:p>
        </p:txBody>
      </p:sp>
      <p:sp>
        <p:nvSpPr>
          <p:cNvPr id="10" name="灯片编号占位符 9"/>
          <p:cNvSpPr>
            <a:spLocks noGrp="1"/>
          </p:cNvSpPr>
          <p:nvPr>
            <p:ph type="sldNum" sz="quarter" idx="16"/>
          </p:nvPr>
        </p:nvSpPr>
        <p:spPr/>
        <p:txBody>
          <a:bodyPr rtlCol="0"/>
          <a:lstStyle/>
          <a:p>
            <a:fld id="{0C913308-F349-4B6D-A68A-DD1791B4A57B}" type="slidenum">
              <a:rPr lang="zh-CN" altLang="en-US" smtClean="0"/>
            </a:fld>
            <a:endParaRPr lang="zh-CN" altLang="en-US"/>
          </a:p>
        </p:txBody>
      </p:sp>
      <p:sp>
        <p:nvSpPr>
          <p:cNvPr id="12" name="页脚占位符 11"/>
          <p:cNvSpPr>
            <a:spLocks noGrp="1"/>
          </p:cNvSpPr>
          <p:nvPr>
            <p:ph type="ftr" sz="quarter" idx="17"/>
          </p:nvPr>
        </p:nvSpPr>
        <p:spPr/>
        <p:txBody>
          <a:bodyPr rtlCol="0"/>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10" name="日期占位符 9"/>
          <p:cNvSpPr>
            <a:spLocks noGrp="1"/>
          </p:cNvSpPr>
          <p:nvPr>
            <p:ph type="dt" sz="half" idx="15"/>
          </p:nvPr>
        </p:nvSpPr>
        <p:spPr/>
        <p:txBody>
          <a:bodyPr rtlCol="0"/>
          <a:lstStyle/>
          <a:p>
            <a:fld id="{3E8EC4E0-C15F-433E-AC95-F8C3B7188C9D}" type="datetime1">
              <a:rPr lang="zh-CN" altLang="en-US" smtClean="0"/>
            </a:fld>
            <a:endParaRPr lang="zh-CN" altLang="en-US"/>
          </a:p>
        </p:txBody>
      </p:sp>
      <p:sp>
        <p:nvSpPr>
          <p:cNvPr id="12" name="灯片编号占位符 11"/>
          <p:cNvSpPr>
            <a:spLocks noGrp="1"/>
          </p:cNvSpPr>
          <p:nvPr>
            <p:ph type="sldNum" sz="quarter" idx="16"/>
          </p:nvPr>
        </p:nvSpPr>
        <p:spPr/>
        <p:txBody>
          <a:bodyPr rtlCol="0"/>
          <a:lstStyle/>
          <a:p>
            <a:fld id="{0C913308-F349-4B6D-A68A-DD1791B4A57B}" type="slidenum">
              <a:rPr lang="zh-CN" altLang="en-US" smtClean="0"/>
            </a:fld>
            <a:endParaRPr lang="zh-CN" altLang="en-US"/>
          </a:p>
        </p:txBody>
      </p:sp>
      <p:sp>
        <p:nvSpPr>
          <p:cNvPr id="14" name="页脚占位符 13"/>
          <p:cNvSpPr>
            <a:spLocks noGrp="1"/>
          </p:cNvSpPr>
          <p:nvPr>
            <p:ph type="ftr" sz="quarter" idx="17"/>
          </p:nvPr>
        </p:nvSpPr>
        <p:spPr/>
        <p:txBody>
          <a:bodyPr rtlCol="0"/>
          <a:lstStyle/>
          <a:p>
            <a:endParaRPr lang="zh-CN" alt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endParaRPr kumimoji="0" lang="zh-CN" altLang="en-US" smtClean="0"/>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endParaRPr kumimoji="0" lang="zh-CN" altLang="en-US"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717AB49F-43D4-4612-9B20-E93FE79B7957}"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D5F356-DA0E-4EBD-BD65-A487FEF39718}"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D5E94BE2-939D-4A9F-BBB7-03492C191B9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fld>
            <a:endParaRPr lang="zh-CN" alt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endParaRPr kumimoji="0" lang="zh-CN" altLang="en-US" smtClean="0"/>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6248400"/>
            <a:ext cx="2667000" cy="365125"/>
          </a:xfrm>
        </p:spPr>
        <p:txBody>
          <a:bodyPr rtlCol="0"/>
          <a:lstStyle/>
          <a:p>
            <a:fld id="{03AF6995-EC1E-4CC7-BC7B-4364C8AA7968}" type="datetime1">
              <a:rPr lang="zh-CN" altLang="en-US" smtClean="0"/>
            </a:fld>
            <a:endParaRPr lang="zh-CN" altLang="en-US"/>
          </a:p>
        </p:txBody>
      </p:sp>
      <p:sp>
        <p:nvSpPr>
          <p:cNvPr id="13" name="灯片编号占位符 12"/>
          <p:cNvSpPr>
            <a:spLocks noGrp="1"/>
          </p:cNvSpPr>
          <p:nvPr>
            <p:ph type="sldNum" sz="quarter" idx="11"/>
          </p:nvPr>
        </p:nvSpPr>
        <p:spPr>
          <a:xfrm>
            <a:off x="0" y="4667249"/>
            <a:ext cx="1447800" cy="663578"/>
          </a:xfrm>
        </p:spPr>
        <p:txBody>
          <a:bodyPr rtlCol="0"/>
          <a:lstStyle>
            <a:lvl1pPr>
              <a:defRPr sz="2800"/>
            </a:lvl1pPr>
          </a:lstStyle>
          <a:p>
            <a:fld id="{0C913308-F349-4B6D-A68A-DD1791B4A57B}" type="slidenum">
              <a:rPr lang="zh-CN" altLang="en-US" smtClean="0"/>
            </a:fld>
            <a:endParaRPr lang="zh-CN" altLang="en-US"/>
          </a:p>
        </p:txBody>
      </p:sp>
      <p:sp>
        <p:nvSpPr>
          <p:cNvPr id="14" name="页脚占位符 13"/>
          <p:cNvSpPr>
            <a:spLocks noGrp="1"/>
          </p:cNvSpPr>
          <p:nvPr>
            <p:ph type="ftr" sz="quarter" idx="12"/>
          </p:nvPr>
        </p:nvSpPr>
        <p:spPr>
          <a:xfrm>
            <a:off x="1600200" y="6248206"/>
            <a:ext cx="4572000" cy="365125"/>
          </a:xfrm>
        </p:spPr>
        <p:txBody>
          <a:bodyPr rtlCol="0"/>
          <a:lstStyle/>
          <a:p>
            <a:endParaRPr lang="zh-CN" alt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单击图标添加图片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EDC0E95E-DABA-4565-837A-EDE0CC88B81F}" type="datetime1">
              <a:rPr lang="zh-CN" altLang="en-US" smtClean="0"/>
            </a:fld>
            <a:endParaRPr lang="zh-CN" altLang="en-US"/>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zh-CN" alt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C913308-F349-4B6D-A68A-DD1791B4A57B}" type="slidenum">
              <a:rPr lang="zh-CN" altLang="en-US" smtClean="0"/>
            </a:fld>
            <a:endParaRPr lang="zh-CN" altLang="en-US"/>
          </a:p>
        </p:txBody>
      </p:sp>
      <p:sp>
        <p:nvSpPr>
          <p:cNvPr id="10" name="TextBox 9"/>
          <p:cNvSpPr txBox="1"/>
          <p:nvPr/>
        </p:nvSpPr>
        <p:spPr>
          <a:xfrm>
            <a:off x="0" y="0"/>
            <a:ext cx="2555776" cy="461665"/>
          </a:xfrm>
          <a:prstGeom prst="rect">
            <a:avLst/>
          </a:prstGeom>
          <a:noFill/>
        </p:spPr>
        <p:txBody>
          <a:bodyPr wrap="square" rtlCol="0">
            <a:spAutoFit/>
          </a:bodyPr>
          <a:lstStyle/>
          <a:p>
            <a:r>
              <a:rPr lang="zh-CN" altLang="en-US" sz="2400" b="0" dirty="0" smtClean="0">
                <a:latin typeface="华文新魏" pitchFamily="2" charset="-122"/>
                <a:ea typeface="华文新魏" pitchFamily="2" charset="-122"/>
              </a:rPr>
              <a:t>游戏设计与制作</a:t>
            </a:r>
            <a:endParaRPr lang="zh-CN" altLang="en-US" sz="2400" b="0" dirty="0">
              <a:latin typeface="华文新魏" pitchFamily="2" charset="-122"/>
              <a:ea typeface="华文新魏" pitchFamily="2" charset="-122"/>
            </a:endParaRPr>
          </a:p>
        </p:txBody>
      </p:sp>
      <p:sp>
        <p:nvSpPr>
          <p:cNvPr id="11" name="TextBox 10"/>
          <p:cNvSpPr txBox="1"/>
          <p:nvPr/>
        </p:nvSpPr>
        <p:spPr>
          <a:xfrm>
            <a:off x="7199784" y="-1"/>
            <a:ext cx="1944216" cy="461665"/>
          </a:xfrm>
          <a:prstGeom prst="rect">
            <a:avLst/>
          </a:prstGeom>
          <a:noFill/>
        </p:spPr>
        <p:txBody>
          <a:bodyPr wrap="square" rtlCol="0">
            <a:spAutoFit/>
          </a:bodyPr>
          <a:lstStyle/>
          <a:p>
            <a:r>
              <a:rPr lang="zh-CN" altLang="en-US" sz="2400" b="0" dirty="0" smtClean="0">
                <a:latin typeface="华文行楷" pitchFamily="2" charset="-122"/>
                <a:ea typeface="华文行楷" pitchFamily="2" charset="-122"/>
              </a:rPr>
              <a:t>第一章</a:t>
            </a:r>
            <a:r>
              <a:rPr lang="zh-CN" altLang="en-US" sz="2400" b="0" baseline="0" dirty="0" smtClean="0">
                <a:latin typeface="华文行楷" pitchFamily="2" charset="-122"/>
                <a:ea typeface="华文行楷" pitchFamily="2" charset="-122"/>
              </a:rPr>
              <a:t>  前言</a:t>
            </a:r>
            <a:endParaRPr lang="zh-CN" altLang="en-US" sz="2400" b="0" dirty="0">
              <a:latin typeface="华文行楷" pitchFamily="2" charset="-122"/>
              <a:ea typeface="华文行楷"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44.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3848" y="2492896"/>
            <a:ext cx="2952328" cy="864096"/>
          </a:xfrm>
        </p:spPr>
        <p:txBody>
          <a:bodyPr>
            <a:normAutofit/>
          </a:bodyPr>
          <a:lstStyle/>
          <a:p>
            <a:r>
              <a:rPr lang="zh-CN" altLang="en-US" dirty="0" smtClean="0">
                <a:solidFill>
                  <a:schemeClr val="tx1"/>
                </a:solidFill>
                <a:latin typeface="华文琥珀" pitchFamily="2" charset="-122"/>
                <a:ea typeface="华文琥珀" pitchFamily="2" charset="-122"/>
              </a:rPr>
              <a:t>前         言</a:t>
            </a:r>
            <a:endParaRPr lang="zh-CN" altLang="en-US" dirty="0">
              <a:solidFill>
                <a:schemeClr val="tx1"/>
              </a:solidFill>
              <a:latin typeface="华文琥珀" pitchFamily="2" charset="-122"/>
              <a:ea typeface="华文琥珀" pitchFamily="2" charset="-122"/>
            </a:endParaRPr>
          </a:p>
        </p:txBody>
      </p:sp>
      <p:sp>
        <p:nvSpPr>
          <p:cNvPr id="3" name="副标题 2"/>
          <p:cNvSpPr>
            <a:spLocks noGrp="1"/>
          </p:cNvSpPr>
          <p:nvPr>
            <p:ph type="subTitle" idx="1"/>
          </p:nvPr>
        </p:nvSpPr>
        <p:spPr/>
        <p:txBody>
          <a:bodyPr>
            <a:normAutofit/>
          </a:bodyPr>
          <a:lstStyle/>
          <a:p>
            <a:pPr algn="r"/>
            <a:r>
              <a:rPr lang="zh-CN" altLang="en-US" sz="2000" b="1" dirty="0" smtClean="0">
                <a:latin typeface="华文行楷" pitchFamily="2" charset="-122"/>
                <a:ea typeface="华文行楷" pitchFamily="2" charset="-122"/>
              </a:rPr>
              <a:t>石家庄铁道大学信息科学与技术学院数字媒体技术系</a:t>
            </a:r>
            <a:endParaRPr lang="zh-CN" altLang="en-US" sz="2000" b="1" dirty="0">
              <a:latin typeface="华文行楷" pitchFamily="2" charset="-122"/>
              <a:ea typeface="华文行楷" pitchFamily="2" charset="-122"/>
            </a:endParaRPr>
          </a:p>
        </p:txBody>
      </p:sp>
      <p:sp>
        <p:nvSpPr>
          <p:cNvPr id="4" name="TextBox 3"/>
          <p:cNvSpPr txBox="1"/>
          <p:nvPr/>
        </p:nvSpPr>
        <p:spPr>
          <a:xfrm>
            <a:off x="827584" y="1186708"/>
            <a:ext cx="1415772" cy="584775"/>
          </a:xfrm>
          <a:prstGeom prst="rect">
            <a:avLst/>
          </a:prstGeom>
          <a:noFill/>
        </p:spPr>
        <p:txBody>
          <a:bodyPr wrap="none" rtlCol="0">
            <a:spAutoFit/>
          </a:bodyPr>
          <a:lstStyle/>
          <a:p>
            <a:r>
              <a:rPr lang="zh-CN" altLang="en-US" sz="3200" dirty="0" smtClean="0">
                <a:latin typeface="黑体" panose="02010609060101010101" pitchFamily="49" charset="-122"/>
                <a:ea typeface="黑体" panose="02010609060101010101" pitchFamily="49" charset="-122"/>
              </a:rPr>
              <a:t>第一章</a:t>
            </a:r>
            <a:endParaRPr lang="zh-CN" altLang="en-US" sz="3200" dirty="0">
              <a:latin typeface="黑体" panose="02010609060101010101" pitchFamily="49" charset="-122"/>
              <a:ea typeface="黑体" panose="02010609060101010101" pitchFamily="49" charset="-122"/>
            </a:endParaRPr>
          </a:p>
        </p:txBody>
      </p:sp>
      <p:sp>
        <p:nvSpPr>
          <p:cNvPr id="5" name="TextBox 4"/>
          <p:cNvSpPr txBox="1"/>
          <p:nvPr/>
        </p:nvSpPr>
        <p:spPr>
          <a:xfrm>
            <a:off x="6516216" y="4653136"/>
            <a:ext cx="1261884" cy="523220"/>
          </a:xfrm>
          <a:prstGeom prst="rect">
            <a:avLst/>
          </a:prstGeom>
          <a:noFill/>
        </p:spPr>
        <p:txBody>
          <a:bodyPr wrap="none" rtlCol="0">
            <a:spAutoFit/>
          </a:bodyPr>
          <a:lstStyle/>
          <a:p>
            <a:r>
              <a:rPr lang="zh-CN" altLang="en-US" sz="2800" dirty="0" smtClean="0">
                <a:latin typeface="华文行楷" pitchFamily="2" charset="-122"/>
                <a:ea typeface="华文行楷" pitchFamily="2" charset="-122"/>
              </a:rPr>
              <a:t>庄珊娜</a:t>
            </a:r>
            <a:endParaRPr lang="zh-CN" altLang="en-US" sz="2800" dirty="0">
              <a:latin typeface="华文行楷" pitchFamily="2" charset="-122"/>
              <a:ea typeface="华文行楷"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00FF"/>
                </a:solidFill>
              </a:rPr>
              <a:t>考核方式</a:t>
            </a:r>
            <a:endParaRPr lang="en-US" altLang="zh-CN" dirty="0" smtClean="0">
              <a:solidFill>
                <a:srgbClr val="0000FF"/>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考核方式</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solidFill>
                  <a:srgbClr val="0000FF"/>
                </a:solidFill>
              </a:rPr>
              <a:t>综合设计（</a:t>
            </a:r>
            <a:r>
              <a:rPr lang="en-US" altLang="zh-CN" dirty="0" smtClean="0">
                <a:solidFill>
                  <a:srgbClr val="0000FF"/>
                </a:solidFill>
              </a:rPr>
              <a:t>60</a:t>
            </a:r>
            <a:r>
              <a:rPr lang="zh-CN" altLang="en-US" dirty="0" smtClean="0">
                <a:solidFill>
                  <a:srgbClr val="0000FF"/>
                </a:solidFill>
              </a:rPr>
              <a:t>分）</a:t>
            </a:r>
            <a:endParaRPr lang="en-US" altLang="zh-CN" dirty="0" smtClean="0">
              <a:solidFill>
                <a:srgbClr val="0000FF"/>
              </a:solidFill>
            </a:endParaRPr>
          </a:p>
          <a:p>
            <a:pPr lvl="1"/>
            <a:r>
              <a:rPr lang="zh-CN" altLang="en-US" dirty="0" smtClean="0"/>
              <a:t>所设计游戏（</a:t>
            </a:r>
            <a:r>
              <a:rPr lang="en-US" altLang="zh-CN" dirty="0" smtClean="0"/>
              <a:t>40</a:t>
            </a:r>
            <a:r>
              <a:rPr lang="zh-CN" altLang="en-US" dirty="0" smtClean="0"/>
              <a:t>分）</a:t>
            </a:r>
            <a:endParaRPr lang="en-US" altLang="zh-CN" dirty="0" smtClean="0"/>
          </a:p>
          <a:p>
            <a:pPr lvl="1"/>
            <a:r>
              <a:rPr lang="en-US" altLang="zh-CN" dirty="0" smtClean="0"/>
              <a:t>PPT</a:t>
            </a:r>
            <a:r>
              <a:rPr lang="zh-CN" altLang="en-US" dirty="0" smtClean="0"/>
              <a:t>制作及汇报（</a:t>
            </a:r>
            <a:r>
              <a:rPr lang="en-US" altLang="zh-CN" dirty="0" smtClean="0"/>
              <a:t>20</a:t>
            </a:r>
            <a:r>
              <a:rPr lang="zh-CN" altLang="en-US" dirty="0" smtClean="0"/>
              <a:t>分）</a:t>
            </a:r>
            <a:endParaRPr lang="en-US" altLang="zh-CN" dirty="0" smtClean="0"/>
          </a:p>
          <a:p>
            <a:pPr>
              <a:spcBef>
                <a:spcPts val="2700"/>
              </a:spcBef>
            </a:pPr>
            <a:r>
              <a:rPr lang="zh-CN" altLang="en-US" dirty="0" smtClean="0">
                <a:solidFill>
                  <a:srgbClr val="0000FF"/>
                </a:solidFill>
              </a:rPr>
              <a:t>平时成绩（</a:t>
            </a:r>
            <a:r>
              <a:rPr lang="en-US" altLang="zh-CN" dirty="0" smtClean="0">
                <a:solidFill>
                  <a:srgbClr val="0000FF"/>
                </a:solidFill>
              </a:rPr>
              <a:t>40</a:t>
            </a:r>
            <a:r>
              <a:rPr lang="zh-CN" altLang="en-US" dirty="0" smtClean="0">
                <a:solidFill>
                  <a:srgbClr val="0000FF"/>
                </a:solidFill>
              </a:rPr>
              <a:t>分）</a:t>
            </a:r>
            <a:endParaRPr lang="en-US" altLang="zh-CN" dirty="0" smtClean="0">
              <a:solidFill>
                <a:srgbClr val="0000FF"/>
              </a:solidFill>
            </a:endParaRPr>
          </a:p>
          <a:p>
            <a:pPr lvl="1"/>
            <a:r>
              <a:rPr lang="zh-CN" altLang="en-US" dirty="0" smtClean="0"/>
              <a:t>基本练习</a:t>
            </a:r>
            <a:endParaRPr lang="en-US" altLang="zh-CN" dirty="0" smtClean="0"/>
          </a:p>
          <a:p>
            <a:pPr lvl="1"/>
            <a:r>
              <a:rPr lang="zh-CN" altLang="en-US" dirty="0" smtClean="0"/>
              <a:t>综合练习</a:t>
            </a:r>
            <a:endParaRPr lang="en-US" altLang="zh-CN" dirty="0" smtClean="0"/>
          </a:p>
          <a:p>
            <a:pPr lvl="1"/>
            <a:r>
              <a:rPr lang="zh-CN" altLang="en-US" dirty="0" smtClean="0"/>
              <a:t>考勤</a:t>
            </a:r>
            <a:r>
              <a:rPr lang="en-US" altLang="zh-CN" dirty="0" smtClean="0"/>
              <a:t>+</a:t>
            </a:r>
            <a:r>
              <a:rPr lang="zh-CN" altLang="en-US" dirty="0" smtClean="0"/>
              <a:t>课堂表现</a:t>
            </a:r>
            <a:endParaRPr lang="en-US" altLang="zh-CN" dirty="0" smtClean="0"/>
          </a:p>
        </p:txBody>
      </p:sp>
      <p:sp>
        <p:nvSpPr>
          <p:cNvPr id="5" name="动作按钮: 前进或下一项 4">
            <a:hlinkClick r:id="rId1" action="ppaction://hlinksldjump" highlightClick="1"/>
          </p:cNvPr>
          <p:cNvSpPr/>
          <p:nvPr/>
        </p:nvSpPr>
        <p:spPr>
          <a:xfrm>
            <a:off x="8244408" y="6093296"/>
            <a:ext cx="648072" cy="620688"/>
          </a:xfrm>
          <a:prstGeom prst="actionButtonForwardNex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综合设计考核点</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8153400" cy="5141168"/>
          </a:xfrm>
        </p:spPr>
        <p:txBody>
          <a:bodyPr>
            <a:normAutofit/>
          </a:bodyPr>
          <a:lstStyle/>
          <a:p>
            <a:r>
              <a:rPr lang="zh-CN" altLang="en-US" dirty="0" smtClean="0">
                <a:solidFill>
                  <a:srgbClr val="0000FF"/>
                </a:solidFill>
              </a:rPr>
              <a:t>游戏设计</a:t>
            </a:r>
            <a:endParaRPr lang="en-US" altLang="zh-CN" dirty="0" smtClean="0">
              <a:solidFill>
                <a:srgbClr val="0000FF"/>
              </a:solidFill>
            </a:endParaRPr>
          </a:p>
          <a:p>
            <a:pPr lvl="1"/>
            <a:r>
              <a:rPr lang="zh-CN" altLang="en-US" dirty="0" smtClean="0"/>
              <a:t>游戏构思</a:t>
            </a:r>
            <a:endParaRPr lang="en-US" altLang="zh-CN" dirty="0" smtClean="0"/>
          </a:p>
          <a:p>
            <a:pPr lvl="1"/>
            <a:r>
              <a:rPr lang="zh-CN" altLang="en-US" dirty="0" smtClean="0"/>
              <a:t>游戏场景设计及元素运用</a:t>
            </a:r>
            <a:endParaRPr lang="en-US" altLang="zh-CN" dirty="0" smtClean="0"/>
          </a:p>
          <a:p>
            <a:pPr lvl="1"/>
            <a:r>
              <a:rPr lang="zh-CN" altLang="en-US" dirty="0" smtClean="0"/>
              <a:t>所用到知识点个数</a:t>
            </a:r>
            <a:endParaRPr lang="en-US" altLang="zh-CN" dirty="0" smtClean="0"/>
          </a:p>
          <a:p>
            <a:pPr lvl="1"/>
            <a:r>
              <a:rPr lang="zh-CN" altLang="en-US" dirty="0" smtClean="0">
                <a:solidFill>
                  <a:srgbClr val="009900"/>
                </a:solidFill>
              </a:rPr>
              <a:t>所有成员均需对游戏设计有所贡献</a:t>
            </a:r>
            <a:endParaRPr lang="en-US" altLang="zh-CN" dirty="0" smtClean="0">
              <a:solidFill>
                <a:srgbClr val="009900"/>
              </a:solidFill>
            </a:endParaRPr>
          </a:p>
          <a:p>
            <a:pPr lvl="1"/>
            <a:r>
              <a:rPr lang="zh-CN" altLang="en-US" dirty="0" smtClean="0">
                <a:solidFill>
                  <a:srgbClr val="009900"/>
                </a:solidFill>
              </a:rPr>
              <a:t>有突出特色的可加附加分</a:t>
            </a:r>
            <a:endParaRPr lang="en-US" altLang="zh-CN" dirty="0">
              <a:solidFill>
                <a:srgbClr val="009900"/>
              </a:solidFill>
            </a:endParaRPr>
          </a:p>
          <a:p>
            <a:pPr>
              <a:spcBef>
                <a:spcPts val="1700"/>
              </a:spcBef>
            </a:pPr>
            <a:r>
              <a:rPr lang="en-US" altLang="zh-CN" dirty="0" smtClean="0">
                <a:solidFill>
                  <a:srgbClr val="0000FF"/>
                </a:solidFill>
              </a:rPr>
              <a:t>PPT</a:t>
            </a:r>
            <a:r>
              <a:rPr lang="zh-CN" altLang="en-US" dirty="0" smtClean="0">
                <a:solidFill>
                  <a:srgbClr val="0000FF"/>
                </a:solidFill>
              </a:rPr>
              <a:t>制作及汇报</a:t>
            </a:r>
            <a:endParaRPr lang="en-US" altLang="zh-CN" dirty="0" smtClean="0">
              <a:solidFill>
                <a:srgbClr val="0000FF"/>
              </a:solidFill>
            </a:endParaRPr>
          </a:p>
          <a:p>
            <a:pPr lvl="1"/>
            <a:r>
              <a:rPr lang="en-US" altLang="zh-CN" dirty="0" smtClean="0"/>
              <a:t>PPT</a:t>
            </a:r>
            <a:r>
              <a:rPr lang="zh-CN" altLang="en-US" dirty="0" smtClean="0"/>
              <a:t>制作条理清晰、重点突出，无大段文字</a:t>
            </a:r>
            <a:endParaRPr lang="en-US" altLang="zh-CN" dirty="0" smtClean="0"/>
          </a:p>
          <a:p>
            <a:pPr lvl="1"/>
            <a:r>
              <a:rPr lang="zh-CN" altLang="en-US" dirty="0" smtClean="0"/>
              <a:t>每组汇报时间为</a:t>
            </a:r>
            <a:r>
              <a:rPr lang="en-US" altLang="zh-CN" dirty="0" smtClean="0"/>
              <a:t>15</a:t>
            </a:r>
            <a:r>
              <a:rPr lang="zh-CN" altLang="en-US" dirty="0" smtClean="0"/>
              <a:t>分钟，可上下浮动</a:t>
            </a:r>
            <a:r>
              <a:rPr lang="en-US" altLang="zh-CN" dirty="0" smtClean="0"/>
              <a:t>2</a:t>
            </a:r>
            <a:r>
              <a:rPr lang="zh-CN" altLang="en-US" dirty="0" smtClean="0"/>
              <a:t>分钟，否则，超出或少于规定时间按照</a:t>
            </a:r>
            <a:r>
              <a:rPr lang="en-US" altLang="zh-CN" dirty="0" smtClean="0"/>
              <a:t>1</a:t>
            </a:r>
            <a:r>
              <a:rPr lang="zh-CN" altLang="en-US" dirty="0" smtClean="0"/>
              <a:t>分</a:t>
            </a:r>
            <a:r>
              <a:rPr lang="en-US" altLang="zh-CN" dirty="0" smtClean="0"/>
              <a:t>/min</a:t>
            </a:r>
            <a:r>
              <a:rPr lang="zh-CN" altLang="en-US" dirty="0" smtClean="0"/>
              <a:t>扣除</a:t>
            </a:r>
            <a:endParaRPr lang="en-US" altLang="zh-CN" dirty="0" smtClean="0"/>
          </a:p>
          <a:p>
            <a:pPr lvl="1"/>
            <a:r>
              <a:rPr lang="zh-CN" altLang="en-US" dirty="0" smtClean="0"/>
              <a:t>所有成员均需汇报</a:t>
            </a:r>
            <a:endParaRPr lang="en-US" altLang="zh-CN" dirty="0" smtClean="0"/>
          </a:p>
          <a:p>
            <a:pPr lvl="1"/>
            <a:endParaRPr lang="en-US" altLang="zh-CN" dirty="0" smtClean="0"/>
          </a:p>
          <a:p>
            <a:pPr lvl="1"/>
            <a:endParaRPr lang="zh-CN" altLang="en-US" dirty="0"/>
          </a:p>
        </p:txBody>
      </p:sp>
      <p:sp>
        <p:nvSpPr>
          <p:cNvPr id="5" name="动作按钮: 后退或前一项 4">
            <a:hlinkClick r:id="" action="ppaction://hlinkshowjump?jump=previousslide" highlightClick="1"/>
          </p:cNvPr>
          <p:cNvSpPr/>
          <p:nvPr/>
        </p:nvSpPr>
        <p:spPr>
          <a:xfrm>
            <a:off x="8260751" y="6093296"/>
            <a:ext cx="648072" cy="620688"/>
          </a:xfrm>
          <a:prstGeom prst="actionButtonBackPreviou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99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00FF"/>
                </a:solidFill>
              </a:rPr>
              <a:t>Unity</a:t>
            </a:r>
            <a:r>
              <a:rPr lang="zh-CN" altLang="en-US" dirty="0" smtClean="0">
                <a:solidFill>
                  <a:srgbClr val="0000FF"/>
                </a:solidFill>
              </a:rPr>
              <a:t>简介</a:t>
            </a:r>
            <a:endParaRPr lang="en-US" altLang="zh-CN" dirty="0" smtClean="0">
              <a:solidFill>
                <a:srgbClr val="0000FF"/>
              </a:solidFill>
            </a:endParaRPr>
          </a:p>
          <a:p>
            <a:pPr>
              <a:lnSpc>
                <a:spcPct val="150000"/>
              </a:lnSpc>
            </a:pPr>
            <a:r>
              <a:rPr lang="en-US" altLang="zh-CN" dirty="0">
                <a:solidFill>
                  <a:srgbClr val="009900"/>
                </a:solidFill>
              </a:rPr>
              <a:t>Unity</a:t>
            </a:r>
            <a:r>
              <a:rPr lang="zh-CN" altLang="en-US" dirty="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pic>
        <p:nvPicPr>
          <p:cNvPr id="1026" name="Picture 2" descr="http://forum.china.unity3d.com/data/attachment/forum/201705/17/160256hpohs4sgra6r2so0.jpg.thum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59" y="1556792"/>
            <a:ext cx="5267679" cy="256788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2089053"/>
            <a:ext cx="2743150" cy="3376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http://forum.china.unity3d.com/data/attachment/forum/201705/17/115755olzsfosdv4u0dwvr.png.thu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4217268"/>
            <a:ext cx="3327918" cy="24959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创始人给</a:t>
            </a:r>
            <a:r>
              <a:rPr lang="en-US" altLang="zh-CN" dirty="0" smtClean="0"/>
              <a:t>Unity</a:t>
            </a:r>
            <a:r>
              <a:rPr lang="zh-CN" altLang="en-US" dirty="0" smtClean="0"/>
              <a:t>制定的三个原则</a:t>
            </a:r>
            <a:endParaRPr lang="en-US" altLang="zh-CN" dirty="0" smtClean="0"/>
          </a:p>
          <a:p>
            <a:pPr lvl="1">
              <a:lnSpc>
                <a:spcPct val="150000"/>
              </a:lnSpc>
            </a:pPr>
            <a:r>
              <a:rPr lang="zh-CN" altLang="en-US" dirty="0" smtClean="0"/>
              <a:t>希望</a:t>
            </a:r>
            <a:r>
              <a:rPr lang="zh-CN" altLang="en-US" dirty="0"/>
              <a:t>能让</a:t>
            </a:r>
            <a:r>
              <a:rPr lang="zh-CN" altLang="en-US" dirty="0">
                <a:solidFill>
                  <a:srgbClr val="FF0000"/>
                </a:solidFill>
              </a:rPr>
              <a:t>开发大众化</a:t>
            </a:r>
            <a:r>
              <a:rPr lang="zh-CN" altLang="en-US" dirty="0"/>
              <a:t>，就是每天都需要专门关注将最有效果的一些最强大的开发工具给到开发者</a:t>
            </a:r>
            <a:r>
              <a:rPr lang="zh-CN" altLang="en-US" dirty="0" smtClean="0"/>
              <a:t>。</a:t>
            </a:r>
            <a:endParaRPr lang="en-US" altLang="zh-CN" dirty="0" smtClean="0"/>
          </a:p>
          <a:p>
            <a:pPr lvl="1">
              <a:lnSpc>
                <a:spcPct val="150000"/>
              </a:lnSpc>
            </a:pPr>
            <a:r>
              <a:rPr lang="zh-CN" altLang="en-US" dirty="0" smtClean="0">
                <a:solidFill>
                  <a:srgbClr val="FF0000"/>
                </a:solidFill>
              </a:rPr>
              <a:t>解决</a:t>
            </a:r>
            <a:r>
              <a:rPr lang="zh-CN" altLang="en-US" dirty="0">
                <a:solidFill>
                  <a:srgbClr val="FF0000"/>
                </a:solidFill>
              </a:rPr>
              <a:t>开发中的困难</a:t>
            </a:r>
            <a:r>
              <a:rPr lang="zh-CN" altLang="en-US" dirty="0"/>
              <a:t>，解决困难的问题也就是大家不需要面对这些问题，包括我们当今的这些问题</a:t>
            </a:r>
            <a:r>
              <a:rPr lang="zh-CN" altLang="en-US" dirty="0" smtClean="0"/>
              <a:t>。</a:t>
            </a:r>
            <a:endParaRPr lang="en-US" altLang="zh-CN" dirty="0" smtClean="0"/>
          </a:p>
          <a:p>
            <a:pPr lvl="1">
              <a:lnSpc>
                <a:spcPct val="150000"/>
              </a:lnSpc>
            </a:pPr>
            <a:r>
              <a:rPr lang="zh-CN" altLang="en-US" dirty="0" smtClean="0">
                <a:solidFill>
                  <a:srgbClr val="FF0000"/>
                </a:solidFill>
              </a:rPr>
              <a:t>驱动</a:t>
            </a:r>
            <a:r>
              <a:rPr lang="zh-CN" altLang="en-US" dirty="0">
                <a:solidFill>
                  <a:srgbClr val="FF0000"/>
                </a:solidFill>
              </a:rPr>
              <a:t>成功</a:t>
            </a:r>
            <a:r>
              <a:rPr lang="zh-CN" altLang="en-US" dirty="0"/>
              <a:t>，帮助开发者变现。</a:t>
            </a:r>
            <a:endParaRPr lang="zh-CN" altLang="en-US" dirty="0"/>
          </a:p>
        </p:txBody>
      </p:sp>
      <p:pic>
        <p:nvPicPr>
          <p:cNvPr id="2050" name="Picture 2" descr="http://forum.china.unity3d.com/data/attachment/forum/201705/17/160257xhjhxytlllchbsje.jpg.thum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5013176"/>
            <a:ext cx="5695950" cy="1752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Unity</a:t>
            </a:r>
            <a:r>
              <a:rPr lang="zh-CN" altLang="en-US" dirty="0" smtClean="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1067" y="1556792"/>
            <a:ext cx="492693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ttp://forum.china.unity3d.com/data/attachment/forum/201705/17/160257ynnxynr9ew99y9s9.jpg.thu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07" y="3984451"/>
            <a:ext cx="5715000" cy="282892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280813"/>
            <a:ext cx="2667000" cy="653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213995" y="1516380"/>
            <a:ext cx="8552180" cy="4579620"/>
          </a:xfrm>
        </p:spPr>
        <p:txBody>
          <a:bodyPr/>
          <a:lstStyle/>
          <a:p>
            <a:endParaRPr lang="zh-CN" altLang="en-US"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0399" y="1531392"/>
            <a:ext cx="1571625" cy="811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551773"/>
            <a:ext cx="194881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1573937"/>
            <a:ext cx="2017395" cy="794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46" y="2636964"/>
            <a:ext cx="1531620" cy="352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782" y="2648394"/>
            <a:ext cx="34861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650" y="2661868"/>
            <a:ext cx="208026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2001028" y="4149132"/>
            <a:ext cx="684043" cy="504056"/>
          </a:xfrm>
          <a:prstGeom prst="rightArrow">
            <a:avLst/>
          </a:prstGeom>
          <a:solidFill>
            <a:srgbClr val="F8B6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159932" y="4153728"/>
            <a:ext cx="684043" cy="504056"/>
          </a:xfrm>
          <a:prstGeom prst="rightArrow">
            <a:avLst/>
          </a:prstGeom>
          <a:solidFill>
            <a:srgbClr val="F8B6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wipe(up)">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wipe(up)">
                                      <p:cBhvr>
                                        <p:cTn id="17" dur="500"/>
                                        <p:tgtEl>
                                          <p:spTgt spid="3075"/>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079"/>
                                        </p:tgtEl>
                                        <p:attrNameLst>
                                          <p:attrName>style.visibility</p:attrName>
                                        </p:attrNameLst>
                                      </p:cBhvr>
                                      <p:to>
                                        <p:strVal val="visible"/>
                                      </p:to>
                                    </p:set>
                                    <p:animEffect transition="in" filter="wipe(up)">
                                      <p:cBhvr>
                                        <p:cTn id="21" dur="500"/>
                                        <p:tgtEl>
                                          <p:spTgt spid="307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Effect transition="in" filter="wipe(up)">
                                      <p:cBhvr>
                                        <p:cTn id="31" dur="500"/>
                                        <p:tgtEl>
                                          <p:spTgt spid="307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Effect transition="in" filter="wipe(up)">
                                      <p:cBhvr>
                                        <p:cTn id="36"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a:solidFill>
                  <a:srgbClr val="009900"/>
                </a:solidFill>
              </a:rPr>
              <a:t>跨平台特性</a:t>
            </a:r>
            <a:endParaRPr lang="en-US" altLang="zh-CN" dirty="0">
              <a:solidFill>
                <a:srgbClr val="009900"/>
              </a:solidFill>
            </a:endParaRPr>
          </a:p>
          <a:p>
            <a:endParaRPr lang="zh-CN" altLang="en-US" dirty="0"/>
          </a:p>
        </p:txBody>
      </p:sp>
      <p:pic>
        <p:nvPicPr>
          <p:cNvPr id="512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1586" y="1844824"/>
            <a:ext cx="3584910" cy="3938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75" y="2730640"/>
            <a:ext cx="4896544" cy="223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barn(inVertical)">
                                      <p:cBhvr>
                                        <p:cTn id="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solidFill>
                  <a:srgbClr val="009900"/>
                </a:solidFill>
              </a:rPr>
              <a:t>开发速度快</a:t>
            </a:r>
            <a:endParaRPr lang="zh-CN" altLang="en-US" dirty="0">
              <a:solidFill>
                <a:srgbClr val="009900"/>
              </a:solidFill>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2348879"/>
            <a:ext cx="7560840" cy="26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solidFill>
                  <a:srgbClr val="009900"/>
                </a:solidFill>
              </a:rPr>
              <a:t>功能齐全并强大</a:t>
            </a:r>
            <a:endParaRPr lang="en-US" altLang="zh-CN" dirty="0" smtClean="0">
              <a:solidFill>
                <a:srgbClr val="009900"/>
              </a:solidFill>
            </a:endParaRPr>
          </a:p>
          <a:p>
            <a:endParaRPr lang="zh-CN" altLang="en-US"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8" y="2348880"/>
            <a:ext cx="7023834" cy="3295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a:solidFill>
                  <a:srgbClr val="009900"/>
                </a:solidFill>
              </a:rPr>
              <a:t>绚丽的</a:t>
            </a:r>
            <a:r>
              <a:rPr lang="en-US" altLang="zh-CN" dirty="0">
                <a:solidFill>
                  <a:srgbClr val="009900"/>
                </a:solidFill>
              </a:rPr>
              <a:t>3D</a:t>
            </a:r>
            <a:r>
              <a:rPr lang="zh-CN" altLang="en-US" dirty="0">
                <a:solidFill>
                  <a:srgbClr val="009900"/>
                </a:solidFill>
              </a:rPr>
              <a:t>渲染效果</a:t>
            </a:r>
            <a:endParaRPr lang="en-US" altLang="zh-CN" dirty="0">
              <a:solidFill>
                <a:srgbClr val="009900"/>
              </a:solidFill>
            </a:endParaRPr>
          </a:p>
          <a:p>
            <a:endParaRPr lang="zh-CN" altLang="en-US" dirty="0"/>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2132856"/>
            <a:ext cx="3816424" cy="214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327589"/>
            <a:ext cx="3902224" cy="2438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906242"/>
            <a:ext cx="3347864" cy="5951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026" name="Picture 2" descr="https://timgsa.baidu.com/timg?image&amp;quality=80&amp;size=b9999_10000&amp;sec=1581328646408&amp;di=c1554f4bafc4fe7b9f9256aeecc0be09&amp;imgtype=0&amp;src=http%3A%2F%2Fdata.bbs.18183.com%2Fattachment%2Fforum%2F201610%2F16%2F195648w7gq5w51thmwiwk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67944" y="1772816"/>
            <a:ext cx="4876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81328794284&amp;di=b73c3f960992fc07347ba5147d09d810&amp;imgtype=jpg&amp;src=http%3A%2F%2Fimg4.imgtn.bdimg.com%2Fit%2Fu%3D3201218219%2C2042951694%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628800"/>
            <a:ext cx="21431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81328872562&amp;di=ae630fbd5c0de890b2c17867f7ca4cab&amp;imgtype=jpg&amp;src=http%3A%2F%2Fimg1.imgtn.bdimg.com%2Fit%2Fu%3D1300374971%2C2907401847%26fm%3D214%26gp%3D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4221740"/>
            <a:ext cx="3384376" cy="2434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81329185630&amp;di=6534837cf6bae8e79ff4f2b569f8a6a4&amp;imgtype=jpg&amp;src=http%3A%2F%2Fimg3.imgtn.bdimg.com%2Fit%2Fu%3D1689424898%2C3174333480%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3960550"/>
            <a:ext cx="4158630" cy="26010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484784"/>
            <a:ext cx="8153400" cy="4495800"/>
          </a:xfrm>
        </p:spPr>
        <p:txBody>
          <a:bodyPr/>
          <a:lstStyle/>
          <a:p>
            <a:endParaRPr lang="zh-CN" altLang="en-US" dirty="0">
              <a:solidFill>
                <a:srgbClr val="009900"/>
              </a:solidFill>
            </a:endParaRPr>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1642054"/>
            <a:ext cx="3274695" cy="4474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9992" y="1628800"/>
            <a:ext cx="3771900"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1484784"/>
            <a:ext cx="7632848" cy="5175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3314" name="Picture 2" descr="C:\Users\Xtraining\Desktop\580x392_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1628800"/>
            <a:ext cx="7366000" cy="497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119" y="1628800"/>
            <a:ext cx="8197345"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1556792"/>
            <a:ext cx="8136904" cy="4999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63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1556791"/>
            <a:ext cx="8136904" cy="4990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1484784"/>
            <a:ext cx="7776864" cy="511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00FF"/>
                </a:solidFill>
              </a:rPr>
              <a:t>本学期主要学习内容</a:t>
            </a:r>
            <a:endParaRPr lang="en-US" altLang="zh-CN" dirty="0" smtClean="0">
              <a:solidFill>
                <a:srgbClr val="0000FF"/>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5616" y="1484784"/>
            <a:ext cx="6912768" cy="522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9458"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1484784"/>
            <a:ext cx="8228798"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556792"/>
            <a:ext cx="7996871"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6" y="1556792"/>
            <a:ext cx="7941745"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556792"/>
            <a:ext cx="792005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35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1556792"/>
            <a:ext cx="8046813"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4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556792"/>
            <a:ext cx="525674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2">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251967" y="3104963"/>
            <a:ext cx="4773334" cy="3727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050" name="Picture 2" descr="C:\Users\jspzsn\AppData\Local\Temp\WeChat Files\ab90f4c60c0a5f2fe49310b649ab5b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1520" y="1484784"/>
            <a:ext cx="5004048" cy="281477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jspzsn\AppData\Local\Temp\WeChat Files\3e7a193d8364d06f8f7efd0840dbf9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3185972"/>
            <a:ext cx="5004048" cy="28147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5" name="TextBox 4"/>
          <p:cNvSpPr txBox="1"/>
          <p:nvPr/>
        </p:nvSpPr>
        <p:spPr>
          <a:xfrm>
            <a:off x="1115616" y="2307819"/>
            <a:ext cx="6671057" cy="3046988"/>
          </a:xfrm>
          <a:prstGeom prst="rect">
            <a:avLst/>
          </a:prstGeom>
          <a:noFill/>
        </p:spPr>
        <p:txBody>
          <a:bodyPr wrap="square" rtlCol="0">
            <a:spAutoFit/>
          </a:bodyPr>
          <a:lstStyle/>
          <a:p>
            <a:pPr algn="just"/>
            <a:r>
              <a:rPr lang="zh-CN" altLang="en-US" sz="3200" b="1" dirty="0">
                <a:latin typeface="Arial Black" panose="020B0A04020102020204" pitchFamily="34" charset="0"/>
                <a:ea typeface="黑体" panose="02010609060101010101" pitchFamily="49" charset="-122"/>
              </a:rPr>
              <a:t>每次在人们用的平台变化的时候，是机会最多的时候。希望大家现在认真工作，不要睡太多，因为有很多公司会在这个阶段死掉</a:t>
            </a:r>
            <a:r>
              <a:rPr lang="zh-CN" altLang="en-US" sz="3200" b="1" dirty="0" smtClean="0">
                <a:latin typeface="Arial Black" panose="020B0A04020102020204" pitchFamily="34" charset="0"/>
                <a:ea typeface="黑体" panose="02010609060101010101" pitchFamily="49" charset="-122"/>
              </a:rPr>
              <a:t>。</a:t>
            </a:r>
            <a:endParaRPr lang="en-US" altLang="zh-CN" sz="3200" b="1" dirty="0" smtClean="0">
              <a:latin typeface="Arial Black" panose="020B0A04020102020204" pitchFamily="34" charset="0"/>
              <a:ea typeface="黑体" panose="02010609060101010101" pitchFamily="49" charset="-122"/>
            </a:endParaRPr>
          </a:p>
          <a:p>
            <a:pPr algn="just"/>
            <a:endParaRPr lang="en-US" altLang="zh-CN" sz="3200" b="1" dirty="0">
              <a:latin typeface="Arial Black" panose="020B0A04020102020204" pitchFamily="34" charset="0"/>
              <a:ea typeface="黑体" panose="02010609060101010101" pitchFamily="49" charset="-122"/>
            </a:endParaRPr>
          </a:p>
          <a:p>
            <a:pPr algn="just"/>
            <a:r>
              <a:rPr lang="en-US" altLang="zh-CN" sz="3200" b="1" dirty="0">
                <a:latin typeface="Arial Black" panose="020B0A04020102020204" pitchFamily="34" charset="0"/>
                <a:ea typeface="黑体" panose="02010609060101010101" pitchFamily="49" charset="-122"/>
              </a:rPr>
              <a:t>                     </a:t>
            </a:r>
            <a:r>
              <a:rPr lang="en-US" altLang="zh-CN" sz="3200" b="1" dirty="0" smtClean="0">
                <a:latin typeface="Arial Black" panose="020B0A04020102020204" pitchFamily="34" charset="0"/>
                <a:ea typeface="黑体" panose="02010609060101010101" pitchFamily="49" charset="-122"/>
              </a:rPr>
              <a:t>             ----</a:t>
            </a:r>
            <a:r>
              <a:rPr lang="en-US" altLang="zh-CN" sz="3200" b="1" dirty="0">
                <a:latin typeface="Arial Black" panose="020B0A04020102020204" pitchFamily="34" charset="0"/>
                <a:ea typeface="黑体" panose="02010609060101010101" pitchFamily="49" charset="-122"/>
              </a:rPr>
              <a:t>David</a:t>
            </a:r>
            <a:endParaRPr lang="zh-CN" altLang="en-US" sz="3200" b="1" dirty="0">
              <a:latin typeface="Arial Black" panose="020B0A04020102020204" pitchFamily="34"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00FF"/>
                </a:solidFill>
              </a:rPr>
              <a:t>Unity</a:t>
            </a:r>
            <a:r>
              <a:rPr lang="zh-CN" altLang="en-US" dirty="0">
                <a:solidFill>
                  <a:srgbClr val="0000FF"/>
                </a:solidFill>
              </a:rPr>
              <a:t>视图与基础操作</a:t>
            </a:r>
            <a:endParaRPr lang="zh-CN" altLang="en-US" dirty="0">
              <a:solidFill>
                <a:srgbClr val="0000FF"/>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本学期主要学习内容</a:t>
            </a:r>
            <a:endParaRPr lang="zh-CN" altLang="en-US" dirty="0"/>
          </a:p>
        </p:txBody>
      </p:sp>
      <p:pic>
        <p:nvPicPr>
          <p:cNvPr id="5" name="内容占位符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1403648" y="2348880"/>
            <a:ext cx="6446628" cy="2733848"/>
          </a:xfrm>
        </p:spPr>
      </p:pic>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3" name="TextBox 2"/>
          <p:cNvSpPr txBox="1"/>
          <p:nvPr/>
        </p:nvSpPr>
        <p:spPr>
          <a:xfrm>
            <a:off x="2699792" y="5536120"/>
            <a:ext cx="3767378" cy="584775"/>
          </a:xfrm>
          <a:prstGeom prst="rect">
            <a:avLst/>
          </a:prstGeom>
          <a:noFill/>
        </p:spPr>
        <p:txBody>
          <a:bodyPr wrap="none" rtlCol="0">
            <a:spAutoFit/>
          </a:bodyPr>
          <a:lstStyle/>
          <a:p>
            <a:r>
              <a:rPr lang="zh-CN" altLang="en-US" sz="3200" b="1" dirty="0" smtClean="0">
                <a:solidFill>
                  <a:srgbClr val="FF0000"/>
                </a:solidFill>
                <a:latin typeface="黑体" panose="02010609060101010101" pitchFamily="49" charset="-122"/>
                <a:ea typeface="黑体" panose="02010609060101010101" pitchFamily="49" charset="-122"/>
              </a:rPr>
              <a:t>版本：</a:t>
            </a:r>
            <a:r>
              <a:rPr lang="en-US" altLang="zh-CN" sz="3200" dirty="0" smtClean="0">
                <a:solidFill>
                  <a:srgbClr val="FF0000"/>
                </a:solidFill>
                <a:latin typeface="Arial Black" panose="020B0A04020102020204" pitchFamily="34" charset="0"/>
              </a:rPr>
              <a:t>2017.3.1f1</a:t>
            </a:r>
            <a:endParaRPr lang="zh-CN" altLang="en-US" sz="3200" dirty="0">
              <a:solidFill>
                <a:srgbClr val="FF0000"/>
              </a:solidFill>
              <a:latin typeface="Arial Black" panose="020B0A04020102020204" pitchFamily="34" charset="0"/>
            </a:endParaRPr>
          </a:p>
        </p:txBody>
      </p:sp>
      <p:sp>
        <p:nvSpPr>
          <p:cNvPr id="6" name="矩形 5"/>
          <p:cNvSpPr/>
          <p:nvPr/>
        </p:nvSpPr>
        <p:spPr>
          <a:xfrm>
            <a:off x="3335735" y="6120895"/>
            <a:ext cx="2495491" cy="523220"/>
          </a:xfrm>
          <a:prstGeom prst="rect">
            <a:avLst/>
          </a:prstGeom>
        </p:spPr>
        <p:txBody>
          <a:bodyPr wrap="none">
            <a:spAutoFit/>
          </a:bodyPr>
          <a:lstStyle/>
          <a:p>
            <a:r>
              <a:rPr lang="en-US" altLang="zh-CN" sz="2800" dirty="0"/>
              <a:t>https://unity.cn/</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50000"/>
              </a:lnSpc>
            </a:pPr>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61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8" y="1662480"/>
            <a:ext cx="7422034" cy="428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8" y="1628800"/>
            <a:ext cx="7436000" cy="42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1633280"/>
            <a:ext cx="7428571" cy="43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556792"/>
            <a:ext cx="8316047"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27584" y="2195572"/>
            <a:ext cx="1368152" cy="400110"/>
          </a:xfrm>
          <a:prstGeom prst="rect">
            <a:avLst/>
          </a:prstGeom>
          <a:noFill/>
        </p:spPr>
        <p:txBody>
          <a:bodyPr wrap="square" rtlCol="0">
            <a:spAutoFit/>
          </a:bodyPr>
          <a:lstStyle/>
          <a:p>
            <a:r>
              <a:rPr lang="zh-CN" altLang="en-US" sz="2000" dirty="0" smtClean="0">
                <a:solidFill>
                  <a:srgbClr val="FF0000"/>
                </a:solidFill>
                <a:latin typeface="黑体" panose="02010609060101010101" pitchFamily="49" charset="-122"/>
                <a:ea typeface="黑体" panose="02010609060101010101" pitchFamily="49" charset="-122"/>
              </a:rPr>
              <a:t>场景视图</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7" name="TextBox 6"/>
          <p:cNvSpPr txBox="1"/>
          <p:nvPr/>
        </p:nvSpPr>
        <p:spPr>
          <a:xfrm>
            <a:off x="827584" y="4509120"/>
            <a:ext cx="1368152" cy="400110"/>
          </a:xfrm>
          <a:prstGeom prst="rect">
            <a:avLst/>
          </a:prstGeom>
          <a:noFill/>
        </p:spPr>
        <p:txBody>
          <a:bodyPr wrap="square" rtlCol="0">
            <a:spAutoFit/>
          </a:bodyPr>
          <a:lstStyle/>
          <a:p>
            <a:r>
              <a:rPr lang="zh-CN" altLang="en-US" sz="2000" dirty="0" smtClean="0">
                <a:solidFill>
                  <a:srgbClr val="FF0000"/>
                </a:solidFill>
                <a:latin typeface="黑体" panose="02010609060101010101" pitchFamily="49" charset="-122"/>
                <a:ea typeface="黑体" panose="02010609060101010101" pitchFamily="49" charset="-122"/>
              </a:rPr>
              <a:t>游戏视图</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8" name="TextBox 7"/>
          <p:cNvSpPr txBox="1"/>
          <p:nvPr/>
        </p:nvSpPr>
        <p:spPr>
          <a:xfrm>
            <a:off x="4427163" y="2861072"/>
            <a:ext cx="1368152" cy="400110"/>
          </a:xfrm>
          <a:prstGeom prst="rect">
            <a:avLst/>
          </a:prstGeom>
          <a:noFill/>
        </p:spPr>
        <p:txBody>
          <a:bodyPr wrap="square" rtlCol="0">
            <a:spAutoFit/>
          </a:bodyPr>
          <a:lstStyle/>
          <a:p>
            <a:r>
              <a:rPr lang="zh-CN" altLang="en-US" sz="2000" dirty="0" smtClean="0">
                <a:solidFill>
                  <a:srgbClr val="FF0000"/>
                </a:solidFill>
                <a:latin typeface="黑体" panose="02010609060101010101" pitchFamily="49" charset="-122"/>
                <a:ea typeface="黑体" panose="02010609060101010101" pitchFamily="49" charset="-122"/>
              </a:rPr>
              <a:t>层次视图</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9" name="TextBox 8"/>
          <p:cNvSpPr txBox="1"/>
          <p:nvPr/>
        </p:nvSpPr>
        <p:spPr>
          <a:xfrm>
            <a:off x="5652120" y="4709175"/>
            <a:ext cx="1368152" cy="400110"/>
          </a:xfrm>
          <a:prstGeom prst="rect">
            <a:avLst/>
          </a:prstGeom>
          <a:noFill/>
        </p:spPr>
        <p:txBody>
          <a:bodyPr wrap="square" rtlCol="0">
            <a:spAutoFit/>
          </a:bodyPr>
          <a:lstStyle/>
          <a:p>
            <a:r>
              <a:rPr lang="zh-CN" altLang="en-US" sz="2000" dirty="0" smtClean="0">
                <a:solidFill>
                  <a:srgbClr val="FF0000"/>
                </a:solidFill>
                <a:latin typeface="黑体" panose="02010609060101010101" pitchFamily="49" charset="-122"/>
                <a:ea typeface="黑体" panose="02010609060101010101" pitchFamily="49" charset="-122"/>
              </a:rPr>
              <a:t>项目视图</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10" name="TextBox 9"/>
          <p:cNvSpPr txBox="1"/>
          <p:nvPr/>
        </p:nvSpPr>
        <p:spPr>
          <a:xfrm>
            <a:off x="7236296" y="3501008"/>
            <a:ext cx="1368152" cy="400110"/>
          </a:xfrm>
          <a:prstGeom prst="rect">
            <a:avLst/>
          </a:prstGeom>
          <a:noFill/>
        </p:spPr>
        <p:txBody>
          <a:bodyPr wrap="square" rtlCol="0">
            <a:spAutoFit/>
          </a:bodyPr>
          <a:lstStyle/>
          <a:p>
            <a:r>
              <a:rPr lang="zh-CN" altLang="en-US" sz="2000" dirty="0" smtClean="0">
                <a:solidFill>
                  <a:srgbClr val="FF0000"/>
                </a:solidFill>
                <a:latin typeface="黑体" panose="02010609060101010101" pitchFamily="49" charset="-122"/>
                <a:ea typeface="黑体" panose="02010609060101010101" pitchFamily="49" charset="-122"/>
              </a:rPr>
              <a:t>监测视图</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5" name="椭圆 4"/>
          <p:cNvSpPr/>
          <p:nvPr/>
        </p:nvSpPr>
        <p:spPr>
          <a:xfrm>
            <a:off x="8244408" y="1700808"/>
            <a:ext cx="539183" cy="216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203848" y="3972406"/>
            <a:ext cx="539183" cy="216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5"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8153400" cy="4781128"/>
          </a:xfrm>
        </p:spPr>
        <p:txBody>
          <a:bodyPr>
            <a:normAutofit/>
          </a:bodyPr>
          <a:lstStyle/>
          <a:p>
            <a:r>
              <a:rPr lang="zh-CN" altLang="en-US" dirty="0" smtClean="0"/>
              <a:t>菜单栏</a:t>
            </a:r>
            <a:endParaRPr lang="en-US" altLang="zh-CN" dirty="0" smtClean="0"/>
          </a:p>
          <a:p>
            <a:endParaRPr lang="en-US" altLang="zh-CN" dirty="0"/>
          </a:p>
          <a:p>
            <a:endParaRPr lang="en-US" altLang="zh-CN" dirty="0" smtClean="0"/>
          </a:p>
          <a:p>
            <a:pPr lvl="1"/>
            <a:r>
              <a:rPr lang="zh-CN" altLang="en-US" dirty="0" smtClean="0"/>
              <a:t>文件菜单</a:t>
            </a:r>
            <a:endParaRPr lang="en-US" altLang="zh-CN" dirty="0" smtClean="0"/>
          </a:p>
          <a:p>
            <a:pPr lvl="1"/>
            <a:r>
              <a:rPr lang="zh-CN" altLang="en-US" dirty="0" smtClean="0"/>
              <a:t>编辑菜单</a:t>
            </a:r>
            <a:endParaRPr lang="en-US" altLang="zh-CN" dirty="0" smtClean="0"/>
          </a:p>
          <a:p>
            <a:pPr lvl="1"/>
            <a:r>
              <a:rPr lang="zh-CN" altLang="en-US" dirty="0" smtClean="0"/>
              <a:t>资源菜单</a:t>
            </a:r>
            <a:endParaRPr lang="en-US" altLang="zh-CN" dirty="0" smtClean="0"/>
          </a:p>
          <a:p>
            <a:pPr lvl="1"/>
            <a:r>
              <a:rPr lang="zh-CN" altLang="en-US" dirty="0" smtClean="0"/>
              <a:t>游戏对象菜单</a:t>
            </a:r>
            <a:endParaRPr lang="en-US" altLang="zh-CN" dirty="0" smtClean="0"/>
          </a:p>
          <a:p>
            <a:pPr lvl="1"/>
            <a:r>
              <a:rPr lang="zh-CN" altLang="en-US" dirty="0" smtClean="0"/>
              <a:t>组件菜单</a:t>
            </a:r>
            <a:endParaRPr lang="en-US" altLang="zh-CN" dirty="0" smtClean="0"/>
          </a:p>
          <a:p>
            <a:pPr lvl="1"/>
            <a:r>
              <a:rPr lang="zh-CN" altLang="en-US" dirty="0" smtClean="0"/>
              <a:t>窗口菜单</a:t>
            </a:r>
            <a:endParaRPr lang="en-US" altLang="zh-CN" dirty="0" smtClean="0"/>
          </a:p>
          <a:p>
            <a:pPr lvl="1"/>
            <a:r>
              <a:rPr lang="zh-CN" altLang="en-US" dirty="0" smtClean="0"/>
              <a:t>帮助菜单</a:t>
            </a:r>
            <a:endParaRPr lang="zh-CN" altLang="en-US" dirty="0"/>
          </a:p>
        </p:txBody>
      </p:sp>
      <p:pic>
        <p:nvPicPr>
          <p:cNvPr id="1024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994"/>
          <a:stretch>
            <a:fillRect/>
          </a:stretch>
        </p:blipFill>
        <p:spPr bwMode="auto">
          <a:xfrm>
            <a:off x="755576" y="2420888"/>
            <a:ext cx="8065206" cy="469577"/>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File</a:t>
            </a:r>
            <a:r>
              <a:rPr lang="zh-CN" altLang="en-US" dirty="0" smtClean="0"/>
              <a:t>（</a:t>
            </a:r>
            <a:r>
              <a:rPr lang="zh-CN" altLang="en-US" dirty="0"/>
              <a:t>文件菜单</a:t>
            </a:r>
            <a:endParaRPr lang="zh-CN" altLang="en-US" dirty="0"/>
          </a:p>
          <a:p>
            <a:pPr lvl="1"/>
            <a:r>
              <a:rPr lang="zh-CN" altLang="en-US" dirty="0" smtClean="0"/>
              <a:t>）</a:t>
            </a:r>
            <a:endParaRPr lang="zh-CN" altLang="en-US" dirty="0"/>
          </a:p>
        </p:txBody>
      </p:sp>
      <p:pic>
        <p:nvPicPr>
          <p:cNvPr id="1126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77132" b="69375"/>
          <a:stretch>
            <a:fillRect/>
          </a:stretch>
        </p:blipFill>
        <p:spPr bwMode="auto">
          <a:xfrm>
            <a:off x="1331640" y="2636911"/>
            <a:ext cx="5112568" cy="385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err="1" smtClean="0"/>
              <a:t>Eidt</a:t>
            </a:r>
            <a:r>
              <a:rPr lang="zh-CN" altLang="en-US" dirty="0" smtClean="0"/>
              <a:t>（</a:t>
            </a:r>
            <a:r>
              <a:rPr lang="zh-CN" altLang="en-US" dirty="0"/>
              <a:t>编辑菜单</a:t>
            </a:r>
            <a:r>
              <a:rPr lang="zh-CN" altLang="en-US" dirty="0" smtClean="0"/>
              <a:t>）</a:t>
            </a:r>
            <a:endParaRPr lang="zh-CN" altLang="en-US" dirty="0"/>
          </a:p>
        </p:txBody>
      </p:sp>
      <p:pic>
        <p:nvPicPr>
          <p:cNvPr id="1229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839" t="-125" r="80845" b="41255"/>
          <a:stretch>
            <a:fillRect/>
          </a:stretch>
        </p:blipFill>
        <p:spPr bwMode="auto">
          <a:xfrm>
            <a:off x="4932039" y="1186586"/>
            <a:ext cx="3374201" cy="558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Assets</a:t>
            </a:r>
            <a:r>
              <a:rPr lang="zh-CN" altLang="en-US" dirty="0" smtClean="0"/>
              <a:t>（资源菜单）</a:t>
            </a:r>
            <a:endParaRPr lang="zh-CN" altLang="en-US" dirty="0"/>
          </a:p>
        </p:txBody>
      </p:sp>
      <p:pic>
        <p:nvPicPr>
          <p:cNvPr id="1331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 r="79868" b="57632"/>
          <a:stretch>
            <a:fillRect/>
          </a:stretch>
        </p:blipFill>
        <p:spPr bwMode="auto">
          <a:xfrm>
            <a:off x="2115084" y="2544722"/>
            <a:ext cx="3467225"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012160" y="2780928"/>
            <a:ext cx="2592288" cy="2308324"/>
          </a:xfrm>
          <a:prstGeom prst="rect">
            <a:avLst/>
          </a:prstGeom>
          <a:noFill/>
        </p:spPr>
        <p:txBody>
          <a:bodyPr wrap="square" rtlCol="0">
            <a:spAutoFit/>
          </a:bodyPr>
          <a:lstStyle/>
          <a:p>
            <a:pPr algn="just"/>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所创建内容出现在</a:t>
            </a:r>
            <a:r>
              <a:rPr lang="en-US" altLang="zh-CN"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Project</a:t>
            </a:r>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（工程视图）下，存储位置在工程文件夹的</a:t>
            </a:r>
            <a:r>
              <a:rPr lang="en-US" altLang="zh-CN"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Assets</a:t>
            </a:r>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文件夹下。</a:t>
            </a:r>
            <a:endPar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err="1" smtClean="0"/>
              <a:t>GameObject</a:t>
            </a:r>
            <a:r>
              <a:rPr lang="zh-CN" altLang="en-US" dirty="0" smtClean="0"/>
              <a:t>（游戏对象菜单）</a:t>
            </a:r>
            <a:endParaRPr lang="zh-CN" altLang="en-US" dirty="0"/>
          </a:p>
        </p:txBody>
      </p:sp>
      <p:pic>
        <p:nvPicPr>
          <p:cNvPr id="1536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76972" b="50000"/>
          <a:stretch>
            <a:fillRect/>
          </a:stretch>
        </p:blipFill>
        <p:spPr bwMode="auto">
          <a:xfrm>
            <a:off x="1475656" y="2521513"/>
            <a:ext cx="3528392" cy="430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364088" y="2924944"/>
            <a:ext cx="2952328" cy="1569660"/>
          </a:xfrm>
          <a:prstGeom prst="rect">
            <a:avLst/>
          </a:prstGeom>
        </p:spPr>
        <p:txBody>
          <a:bodyPr wrap="square">
            <a:spAutoFit/>
          </a:bodyPr>
          <a:lstStyle/>
          <a:p>
            <a:pPr algn="just"/>
            <a:r>
              <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rPr>
              <a:t>所创建内容出现在</a:t>
            </a:r>
            <a:r>
              <a:rPr lang="en-US" altLang="zh-CN" sz="2400" b="1" dirty="0">
                <a:solidFill>
                  <a:srgbClr val="FF0000"/>
                </a:solidFill>
                <a:latin typeface="Arial" panose="020B0604020202020204" pitchFamily="34" charset="0"/>
                <a:ea typeface="黑体" panose="02010609060101010101" pitchFamily="49" charset="-122"/>
                <a:cs typeface="Arial" panose="020B0604020202020204" pitchFamily="34" charset="0"/>
              </a:rPr>
              <a:t>Scene</a:t>
            </a:r>
            <a:r>
              <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rPr>
              <a:t>（场景视图）和</a:t>
            </a:r>
            <a:r>
              <a:rPr lang="en-US" altLang="zh-CN" sz="2400" b="1" dirty="0">
                <a:solidFill>
                  <a:srgbClr val="FF0000"/>
                </a:solidFill>
                <a:latin typeface="Arial" panose="020B0604020202020204" pitchFamily="34" charset="0"/>
                <a:ea typeface="黑体" panose="02010609060101010101" pitchFamily="49" charset="-122"/>
                <a:cs typeface="Arial" panose="020B0604020202020204" pitchFamily="34" charset="0"/>
              </a:rPr>
              <a:t>Hierarchy</a:t>
            </a:r>
            <a:r>
              <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rPr>
              <a:t>（层级视图）</a:t>
            </a:r>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下。</a:t>
            </a:r>
            <a:endPar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Component</a:t>
            </a:r>
            <a:r>
              <a:rPr lang="zh-CN" altLang="en-US" dirty="0" smtClean="0"/>
              <a:t>（组件菜单）</a:t>
            </a:r>
            <a:endParaRPr lang="zh-CN" altLang="en-US" dirty="0"/>
          </a:p>
        </p:txBody>
      </p:sp>
      <p:pic>
        <p:nvPicPr>
          <p:cNvPr id="1433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73489" b="53704"/>
          <a:stretch>
            <a:fillRect/>
          </a:stretch>
        </p:blipFill>
        <p:spPr bwMode="auto">
          <a:xfrm>
            <a:off x="1001716" y="2492896"/>
            <a:ext cx="4434380" cy="4355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724128" y="3108719"/>
            <a:ext cx="2952328" cy="1200329"/>
          </a:xfrm>
          <a:prstGeom prst="rect">
            <a:avLst/>
          </a:prstGeom>
        </p:spPr>
        <p:txBody>
          <a:bodyPr wrap="square">
            <a:spAutoFit/>
          </a:bodyPr>
          <a:lstStyle/>
          <a:p>
            <a:pPr algn="just"/>
            <a:r>
              <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rPr>
              <a:t>所创建内容出现</a:t>
            </a:r>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在</a:t>
            </a:r>
            <a:r>
              <a:rPr lang="en-US" altLang="zh-CN"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Inspector</a:t>
            </a:r>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（属性视图）下。</a:t>
            </a:r>
            <a:endPar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本学期主要学习内容</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8153400" cy="4925144"/>
          </a:xfrm>
        </p:spPr>
        <p:txBody>
          <a:bodyPr>
            <a:normAutofit/>
          </a:bodyPr>
          <a:lstStyle/>
          <a:p>
            <a:r>
              <a:rPr lang="en-US" altLang="zh-CN" b="1" dirty="0"/>
              <a:t>Unity</a:t>
            </a:r>
            <a:r>
              <a:rPr lang="zh-CN" altLang="en-US" b="1" dirty="0"/>
              <a:t>编辑器结构（</a:t>
            </a:r>
            <a:r>
              <a:rPr lang="en-US" altLang="zh-CN" b="1" dirty="0"/>
              <a:t>1</a:t>
            </a:r>
            <a:r>
              <a:rPr lang="zh-CN" altLang="en-US" b="1" dirty="0"/>
              <a:t>课时）</a:t>
            </a:r>
            <a:endParaRPr lang="en-US" altLang="zh-CN" b="1" dirty="0"/>
          </a:p>
          <a:p>
            <a:r>
              <a:rPr lang="en-US" altLang="zh-CN" b="1" dirty="0"/>
              <a:t>UGUI</a:t>
            </a:r>
            <a:r>
              <a:rPr lang="zh-CN" altLang="en-US" b="1" dirty="0"/>
              <a:t>游戏界面（</a:t>
            </a:r>
            <a:r>
              <a:rPr lang="en-US" altLang="zh-CN" b="1" dirty="0"/>
              <a:t>6</a:t>
            </a:r>
            <a:r>
              <a:rPr lang="zh-CN" altLang="en-US" b="1" dirty="0"/>
              <a:t>课时）</a:t>
            </a:r>
            <a:endParaRPr lang="en-US" altLang="zh-CN" b="1" dirty="0"/>
          </a:p>
          <a:p>
            <a:r>
              <a:rPr lang="en-US" altLang="zh-CN" b="1" dirty="0"/>
              <a:t>Unity</a:t>
            </a:r>
            <a:r>
              <a:rPr lang="zh-CN" altLang="en-US" b="1" dirty="0"/>
              <a:t>游戏脚本（</a:t>
            </a:r>
            <a:r>
              <a:rPr lang="en-US" altLang="zh-CN" b="1" dirty="0"/>
              <a:t>2</a:t>
            </a:r>
            <a:r>
              <a:rPr lang="zh-CN" altLang="en-US" b="1" dirty="0"/>
              <a:t>课时）</a:t>
            </a:r>
            <a:endParaRPr lang="en-US" altLang="zh-CN" b="1" dirty="0"/>
          </a:p>
          <a:p>
            <a:r>
              <a:rPr lang="zh-CN" altLang="en-US" b="1" dirty="0"/>
              <a:t>游戏元素（</a:t>
            </a:r>
            <a:r>
              <a:rPr lang="en-US" altLang="zh-CN" b="1" dirty="0"/>
              <a:t>2</a:t>
            </a:r>
            <a:r>
              <a:rPr lang="zh-CN" altLang="en-US" b="1" dirty="0"/>
              <a:t>课时）</a:t>
            </a:r>
            <a:endParaRPr lang="en-US" altLang="zh-CN" b="1" dirty="0"/>
          </a:p>
          <a:p>
            <a:r>
              <a:rPr lang="zh-CN" altLang="en-US" b="1" dirty="0"/>
              <a:t>物理引擎（</a:t>
            </a:r>
            <a:r>
              <a:rPr lang="en-US" altLang="zh-CN" b="1" dirty="0"/>
              <a:t>4</a:t>
            </a:r>
            <a:r>
              <a:rPr lang="zh-CN" altLang="en-US" b="1" dirty="0"/>
              <a:t>课时）</a:t>
            </a:r>
            <a:endParaRPr lang="en-US" altLang="zh-CN" b="1" dirty="0"/>
          </a:p>
          <a:p>
            <a:r>
              <a:rPr lang="zh-CN" altLang="en-US" b="1" dirty="0"/>
              <a:t>输入与控制（</a:t>
            </a:r>
            <a:r>
              <a:rPr lang="en-US" altLang="zh-CN" b="1" dirty="0"/>
              <a:t>2</a:t>
            </a:r>
            <a:r>
              <a:rPr lang="zh-CN" altLang="en-US" b="1" dirty="0"/>
              <a:t>课时）</a:t>
            </a:r>
            <a:endParaRPr lang="en-US" altLang="zh-CN" b="1" dirty="0"/>
          </a:p>
          <a:p>
            <a:r>
              <a:rPr lang="zh-CN" altLang="en-US" b="1" dirty="0"/>
              <a:t>粒子系统（</a:t>
            </a:r>
            <a:r>
              <a:rPr lang="en-US" altLang="zh-CN" b="1" dirty="0"/>
              <a:t>1</a:t>
            </a:r>
            <a:r>
              <a:rPr lang="zh-CN" altLang="en-US" b="1" dirty="0"/>
              <a:t>课时）</a:t>
            </a:r>
            <a:endParaRPr lang="en-US" altLang="zh-CN" b="1" dirty="0"/>
          </a:p>
          <a:p>
            <a:r>
              <a:rPr lang="zh-CN" altLang="en-US" b="1" dirty="0"/>
              <a:t>动画系统（</a:t>
            </a:r>
            <a:r>
              <a:rPr lang="en-US" altLang="zh-CN" b="1" dirty="0"/>
              <a:t>Animation</a:t>
            </a:r>
            <a:r>
              <a:rPr lang="zh-CN" altLang="en-US" b="1" dirty="0"/>
              <a:t>和</a:t>
            </a:r>
            <a:r>
              <a:rPr lang="en-US" altLang="zh-CN" b="1" dirty="0"/>
              <a:t>Animator</a:t>
            </a:r>
            <a:r>
              <a:rPr lang="zh-CN" altLang="en-US" b="1" dirty="0"/>
              <a:t>）（</a:t>
            </a:r>
            <a:r>
              <a:rPr lang="en-US" altLang="zh-CN" b="1" dirty="0"/>
              <a:t>6</a:t>
            </a:r>
            <a:r>
              <a:rPr lang="zh-CN" altLang="en-US" b="1" dirty="0"/>
              <a:t>课时）</a:t>
            </a:r>
            <a:endParaRPr lang="en-US" altLang="zh-CN"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Window</a:t>
            </a:r>
            <a:r>
              <a:rPr lang="zh-CN" altLang="en-US" dirty="0" smtClean="0"/>
              <a:t>（窗口菜单）</a:t>
            </a:r>
            <a:endParaRPr lang="zh-CN" altLang="en-US" dirty="0"/>
          </a:p>
        </p:txBody>
      </p:sp>
      <p:pic>
        <p:nvPicPr>
          <p:cNvPr id="1638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68318" b="33723"/>
          <a:stretch>
            <a:fillRect/>
          </a:stretch>
        </p:blipFill>
        <p:spPr bwMode="auto">
          <a:xfrm>
            <a:off x="4499991" y="1340768"/>
            <a:ext cx="446708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1560" y="1556792"/>
            <a:ext cx="8153400" cy="4495800"/>
          </a:xfrm>
        </p:spPr>
        <p:txBody>
          <a:bodyPr/>
          <a:lstStyle/>
          <a:p>
            <a:r>
              <a:rPr lang="zh-CN" altLang="en-US" dirty="0" smtClean="0"/>
              <a:t>菜单栏</a:t>
            </a:r>
            <a:endParaRPr lang="en-US" altLang="zh-CN" dirty="0" smtClean="0"/>
          </a:p>
          <a:p>
            <a:pPr lvl="1"/>
            <a:r>
              <a:rPr lang="en-US" altLang="zh-CN" dirty="0" smtClean="0"/>
              <a:t>Help</a:t>
            </a:r>
            <a:r>
              <a:rPr lang="zh-CN" altLang="en-US" dirty="0" smtClean="0"/>
              <a:t>（帮助菜单）</a:t>
            </a:r>
            <a:endParaRPr lang="zh-CN" altLang="en-US" dirty="0"/>
          </a:p>
        </p:txBody>
      </p:sp>
      <p:pic>
        <p:nvPicPr>
          <p:cNvPr id="1741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70586" b="63109"/>
          <a:stretch>
            <a:fillRect/>
          </a:stretch>
        </p:blipFill>
        <p:spPr bwMode="auto">
          <a:xfrm>
            <a:off x="971600" y="2492896"/>
            <a:ext cx="5904656" cy="416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8153400" cy="5069160"/>
          </a:xfrm>
        </p:spPr>
        <p:txBody>
          <a:bodyPr>
            <a:normAutofit/>
          </a:bodyPr>
          <a:lstStyle/>
          <a:p>
            <a:r>
              <a:rPr lang="en-US" altLang="zh-CN" dirty="0" smtClean="0">
                <a:solidFill>
                  <a:srgbClr val="FF0000"/>
                </a:solidFill>
              </a:rPr>
              <a:t>Hierarchy</a:t>
            </a:r>
            <a:r>
              <a:rPr lang="zh-CN" altLang="en-US" dirty="0" smtClean="0">
                <a:solidFill>
                  <a:srgbClr val="FF0000"/>
                </a:solidFill>
              </a:rPr>
              <a:t>视图</a:t>
            </a:r>
            <a:endParaRPr lang="en-US" altLang="zh-CN" dirty="0" smtClean="0">
              <a:solidFill>
                <a:srgbClr val="FF0000"/>
              </a:solidFill>
            </a:endParaRPr>
          </a:p>
          <a:p>
            <a:pPr lvl="1"/>
            <a:r>
              <a:rPr lang="zh-CN" altLang="en-US" dirty="0" smtClean="0">
                <a:solidFill>
                  <a:srgbClr val="009900"/>
                </a:solidFill>
              </a:rPr>
              <a:t>存放游戏场景中具体的游戏对象</a:t>
            </a:r>
            <a:endParaRPr lang="en-US" altLang="zh-CN" dirty="0" smtClean="0">
              <a:solidFill>
                <a:srgbClr val="009900"/>
              </a:solidFill>
            </a:endParaRPr>
          </a:p>
          <a:p>
            <a:pPr lvl="2"/>
            <a:r>
              <a:rPr lang="zh-CN" altLang="en-US" dirty="0" smtClean="0"/>
              <a:t>摄像机</a:t>
            </a:r>
            <a:endParaRPr lang="en-US" altLang="zh-CN" dirty="0" smtClean="0"/>
          </a:p>
          <a:p>
            <a:pPr lvl="2"/>
            <a:r>
              <a:rPr lang="zh-CN" altLang="en-US" dirty="0" smtClean="0"/>
              <a:t>平面贴图</a:t>
            </a:r>
            <a:endParaRPr lang="en-US" altLang="zh-CN" dirty="0" smtClean="0"/>
          </a:p>
          <a:p>
            <a:pPr lvl="2"/>
            <a:r>
              <a:rPr lang="en-US" altLang="zh-CN" dirty="0" smtClean="0"/>
              <a:t>3D</a:t>
            </a:r>
            <a:r>
              <a:rPr lang="zh-CN" altLang="en-US" dirty="0" smtClean="0"/>
              <a:t>贴图</a:t>
            </a:r>
            <a:endParaRPr lang="en-US" altLang="zh-CN" dirty="0" smtClean="0"/>
          </a:p>
          <a:p>
            <a:pPr lvl="2"/>
            <a:r>
              <a:rPr lang="zh-CN" altLang="en-US" dirty="0" smtClean="0"/>
              <a:t>光源</a:t>
            </a:r>
            <a:endParaRPr lang="en-US" altLang="zh-CN" dirty="0" smtClean="0"/>
          </a:p>
          <a:p>
            <a:pPr lvl="2"/>
            <a:r>
              <a:rPr lang="zh-CN" altLang="en-US" dirty="0" smtClean="0"/>
              <a:t>箱子</a:t>
            </a:r>
            <a:endParaRPr lang="en-US" altLang="zh-CN" dirty="0" smtClean="0"/>
          </a:p>
          <a:p>
            <a:pPr lvl="2"/>
            <a:r>
              <a:rPr lang="zh-CN" altLang="en-US" dirty="0" smtClean="0"/>
              <a:t>球体</a:t>
            </a:r>
            <a:endParaRPr lang="en-US" altLang="zh-CN" dirty="0" smtClean="0"/>
          </a:p>
          <a:p>
            <a:pPr lvl="2"/>
            <a:r>
              <a:rPr lang="zh-CN" altLang="en-US" dirty="0"/>
              <a:t>胶囊</a:t>
            </a:r>
            <a:r>
              <a:rPr lang="zh-CN" altLang="en-US" dirty="0" smtClean="0"/>
              <a:t>体</a:t>
            </a:r>
            <a:endParaRPr lang="en-US" altLang="zh-CN" dirty="0" smtClean="0"/>
          </a:p>
          <a:p>
            <a:pPr lvl="2"/>
            <a:r>
              <a:rPr lang="zh-CN" altLang="en-US" dirty="0" smtClean="0"/>
              <a:t>模型</a:t>
            </a:r>
            <a:endParaRPr lang="en-US" altLang="zh-CN" dirty="0" smtClean="0"/>
          </a:p>
          <a:p>
            <a:pPr lvl="2"/>
            <a:r>
              <a:rPr lang="zh-CN" altLang="en-US" dirty="0" smtClean="0"/>
              <a:t>平面</a:t>
            </a:r>
            <a:endParaRPr lang="en-US" altLang="zh-CN" dirty="0" smtClean="0"/>
          </a:p>
          <a:p>
            <a:pPr lvl="2"/>
            <a:r>
              <a:rPr lang="zh-CN" altLang="en-US" dirty="0" smtClean="0"/>
              <a:t>地形</a:t>
            </a:r>
            <a:endParaRPr lang="en-US" altLang="zh-CN" dirty="0" smtClean="0"/>
          </a:p>
          <a:p>
            <a:pPr lvl="2"/>
            <a:r>
              <a:rPr lang="en-US" altLang="zh-CN" dirty="0"/>
              <a:t>……</a:t>
            </a:r>
            <a:endParaRPr lang="zh-CN" altLang="en-US" dirty="0"/>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31840" y="2636912"/>
            <a:ext cx="247243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7414" t="6375" r="35686" b="49000"/>
          <a:stretch>
            <a:fillRect/>
          </a:stretch>
        </p:blipFill>
        <p:spPr bwMode="auto">
          <a:xfrm>
            <a:off x="5868144" y="2636912"/>
            <a:ext cx="247243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left)">
                                      <p:cBhvr>
                                        <p:cTn id="15" dur="500"/>
                                        <p:tgtEl>
                                          <p:spTgt spid="4">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wipe(left)">
                                      <p:cBhvr>
                                        <p:cTn id="18" dur="500"/>
                                        <p:tgtEl>
                                          <p:spTgt spid="4">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left)">
                                      <p:cBhvr>
                                        <p:cTn id="21" dur="500"/>
                                        <p:tgtEl>
                                          <p:spTgt spid="4">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wipe(left)">
                                      <p:cBhvr>
                                        <p:cTn id="24" dur="500"/>
                                        <p:tgtEl>
                                          <p:spTgt spid="4">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left)">
                                      <p:cBhvr>
                                        <p:cTn id="27" dur="500"/>
                                        <p:tgtEl>
                                          <p:spTgt spid="4">
                                            <p:txEl>
                                              <p:pRg st="7" end="7"/>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wipe(left)">
                                      <p:cBhvr>
                                        <p:cTn id="30" dur="500"/>
                                        <p:tgtEl>
                                          <p:spTgt spid="4">
                                            <p:txEl>
                                              <p:pRg st="8" end="8"/>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wipe(left)">
                                      <p:cBhvr>
                                        <p:cTn id="33" dur="500"/>
                                        <p:tgtEl>
                                          <p:spTgt spid="4">
                                            <p:txEl>
                                              <p:pRg st="9" end="9"/>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wipe(left)">
                                      <p:cBhvr>
                                        <p:cTn id="36" dur="500"/>
                                        <p:tgtEl>
                                          <p:spTgt spid="4">
                                            <p:txEl>
                                              <p:pRg st="10" end="10"/>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wipe(left)">
                                      <p:cBhvr>
                                        <p:cTn id="39" dur="500"/>
                                        <p:tgtEl>
                                          <p:spTgt spid="4">
                                            <p:txEl>
                                              <p:pRg st="11" end="11"/>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4">
                                            <p:txEl>
                                              <p:pRg st="12" end="12"/>
                                            </p:txEl>
                                          </p:spTgt>
                                        </p:tgtEl>
                                        <p:attrNameLst>
                                          <p:attrName>style.visibility</p:attrName>
                                        </p:attrNameLst>
                                      </p:cBhvr>
                                      <p:to>
                                        <p:strVal val="visible"/>
                                      </p:to>
                                    </p:set>
                                    <p:animEffect transition="in" filter="wipe(left)">
                                      <p:cBhvr>
                                        <p:cTn id="42"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5255496" cy="4495800"/>
          </a:xfrm>
        </p:spPr>
        <p:txBody>
          <a:bodyPr/>
          <a:lstStyle/>
          <a:p>
            <a:r>
              <a:rPr lang="en-US" altLang="zh-CN" dirty="0" smtClean="0">
                <a:solidFill>
                  <a:srgbClr val="FF0000"/>
                </a:solidFill>
              </a:rPr>
              <a:t>Project </a:t>
            </a:r>
            <a:r>
              <a:rPr lang="zh-CN" altLang="en-US" dirty="0" smtClean="0">
                <a:solidFill>
                  <a:srgbClr val="FF0000"/>
                </a:solidFill>
              </a:rPr>
              <a:t>视图</a:t>
            </a:r>
            <a:endParaRPr lang="en-US" altLang="zh-CN" dirty="0" smtClean="0">
              <a:solidFill>
                <a:srgbClr val="FF0000"/>
              </a:solidFill>
            </a:endParaRPr>
          </a:p>
          <a:p>
            <a:pPr lvl="1"/>
            <a:r>
              <a:rPr lang="zh-CN" altLang="en-US" dirty="0" smtClean="0">
                <a:solidFill>
                  <a:srgbClr val="009900"/>
                </a:solidFill>
              </a:rPr>
              <a:t>存放游戏中所用到的资源文件</a:t>
            </a:r>
            <a:endParaRPr lang="en-US" altLang="zh-CN" dirty="0" smtClean="0">
              <a:solidFill>
                <a:srgbClr val="009900"/>
              </a:solidFill>
            </a:endParaRPr>
          </a:p>
          <a:p>
            <a:pPr lvl="2"/>
            <a:r>
              <a:rPr lang="zh-CN" altLang="en-US" dirty="0" smtClean="0"/>
              <a:t>游戏脚本</a:t>
            </a:r>
            <a:endParaRPr lang="en-US" altLang="zh-CN" dirty="0" smtClean="0"/>
          </a:p>
          <a:p>
            <a:pPr lvl="2"/>
            <a:r>
              <a:rPr lang="zh-CN" altLang="en-US" dirty="0"/>
              <a:t>预</a:t>
            </a:r>
            <a:r>
              <a:rPr lang="zh-CN" altLang="en-US" dirty="0" smtClean="0"/>
              <a:t>设</a:t>
            </a:r>
            <a:endParaRPr lang="en-US" altLang="zh-CN" dirty="0" smtClean="0"/>
          </a:p>
          <a:p>
            <a:pPr lvl="2"/>
            <a:r>
              <a:rPr lang="zh-CN" altLang="en-US" dirty="0" smtClean="0"/>
              <a:t>材质</a:t>
            </a:r>
            <a:endParaRPr lang="en-US" altLang="zh-CN" dirty="0" smtClean="0"/>
          </a:p>
          <a:p>
            <a:pPr lvl="2"/>
            <a:r>
              <a:rPr lang="zh-CN" altLang="en-US" dirty="0" smtClean="0"/>
              <a:t>动画</a:t>
            </a:r>
            <a:endParaRPr lang="en-US" altLang="zh-CN" dirty="0" smtClean="0"/>
          </a:p>
          <a:p>
            <a:pPr lvl="2"/>
            <a:r>
              <a:rPr lang="zh-CN" altLang="en-US" dirty="0" smtClean="0"/>
              <a:t>自定义字体</a:t>
            </a:r>
            <a:endParaRPr lang="en-US" altLang="zh-CN" dirty="0" smtClean="0"/>
          </a:p>
          <a:p>
            <a:pPr lvl="2"/>
            <a:r>
              <a:rPr lang="zh-CN" altLang="en-US" dirty="0" smtClean="0"/>
              <a:t>纹理</a:t>
            </a:r>
            <a:endParaRPr lang="en-US" altLang="zh-CN" dirty="0" smtClean="0"/>
          </a:p>
          <a:p>
            <a:pPr lvl="2"/>
            <a:r>
              <a:rPr lang="zh-CN" altLang="en-US" dirty="0" smtClean="0"/>
              <a:t>物理材质</a:t>
            </a:r>
            <a:endParaRPr lang="en-US" altLang="zh-CN" dirty="0" smtClean="0"/>
          </a:p>
          <a:p>
            <a:pPr lvl="2"/>
            <a:r>
              <a:rPr lang="en-US" altLang="zh-CN" dirty="0" smtClean="0"/>
              <a:t>GUI</a:t>
            </a:r>
            <a:r>
              <a:rPr lang="zh-CN" altLang="en-US" dirty="0" smtClean="0"/>
              <a:t>皮肤</a:t>
            </a:r>
            <a:endParaRPr lang="en-US" altLang="zh-CN" dirty="0" smtClean="0"/>
          </a:p>
          <a:p>
            <a:pPr lvl="2"/>
            <a:r>
              <a:rPr lang="en-US" altLang="zh-CN" dirty="0"/>
              <a:t>……</a:t>
            </a:r>
            <a:endParaRPr lang="zh-CN" altLang="en-US" dirty="0"/>
          </a:p>
        </p:txBody>
      </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1920" y="2564904"/>
            <a:ext cx="1569145" cy="3814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3446" t="6916" r="22566" b="25095"/>
          <a:stretch>
            <a:fillRect/>
          </a:stretch>
        </p:blipFill>
        <p:spPr bwMode="auto">
          <a:xfrm>
            <a:off x="7236296" y="1642637"/>
            <a:ext cx="1728192" cy="4724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321" y="2564904"/>
            <a:ext cx="1449451" cy="380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left)">
                                      <p:cBhvr>
                                        <p:cTn id="15" dur="500"/>
                                        <p:tgtEl>
                                          <p:spTgt spid="4">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wipe(left)">
                                      <p:cBhvr>
                                        <p:cTn id="18" dur="500"/>
                                        <p:tgtEl>
                                          <p:spTgt spid="4">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left)">
                                      <p:cBhvr>
                                        <p:cTn id="21" dur="500"/>
                                        <p:tgtEl>
                                          <p:spTgt spid="4">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wipe(left)">
                                      <p:cBhvr>
                                        <p:cTn id="24" dur="500"/>
                                        <p:tgtEl>
                                          <p:spTgt spid="4">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left)">
                                      <p:cBhvr>
                                        <p:cTn id="27" dur="500"/>
                                        <p:tgtEl>
                                          <p:spTgt spid="4">
                                            <p:txEl>
                                              <p:pRg st="7" end="7"/>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wipe(left)">
                                      <p:cBhvr>
                                        <p:cTn id="30" dur="500"/>
                                        <p:tgtEl>
                                          <p:spTgt spid="4">
                                            <p:txEl>
                                              <p:pRg st="8" end="8"/>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wipe(left)">
                                      <p:cBhvr>
                                        <p:cTn id="33" dur="500"/>
                                        <p:tgtEl>
                                          <p:spTgt spid="4">
                                            <p:txEl>
                                              <p:pRg st="9" end="9"/>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wipe(left)">
                                      <p:cBhvr>
                                        <p:cTn id="36"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5039472" cy="4495800"/>
          </a:xfrm>
        </p:spPr>
        <p:txBody>
          <a:bodyPr/>
          <a:lstStyle/>
          <a:p>
            <a:r>
              <a:rPr lang="en-US" altLang="zh-CN" dirty="0" smtClean="0">
                <a:solidFill>
                  <a:srgbClr val="FF0000"/>
                </a:solidFill>
              </a:rPr>
              <a:t>Inspector</a:t>
            </a:r>
            <a:r>
              <a:rPr lang="zh-CN" altLang="en-US" dirty="0" smtClean="0">
                <a:solidFill>
                  <a:srgbClr val="FF0000"/>
                </a:solidFill>
              </a:rPr>
              <a:t>视图</a:t>
            </a:r>
            <a:endParaRPr lang="en-US" altLang="zh-CN" dirty="0" smtClean="0">
              <a:solidFill>
                <a:srgbClr val="FF0000"/>
              </a:solidFill>
            </a:endParaRPr>
          </a:p>
          <a:p>
            <a:pPr lvl="1"/>
            <a:r>
              <a:rPr lang="zh-CN" altLang="en-US" dirty="0" smtClean="0">
                <a:solidFill>
                  <a:srgbClr val="009900"/>
                </a:solidFill>
              </a:rPr>
              <a:t>存放游戏对象、游戏资源、游戏设置以及展示描述信息的地方。</a:t>
            </a:r>
            <a:endParaRPr lang="en-US" altLang="zh-CN" dirty="0" smtClean="0">
              <a:solidFill>
                <a:srgbClr val="009900"/>
              </a:solidFill>
            </a:endParaRPr>
          </a:p>
          <a:p>
            <a:pPr lvl="1"/>
            <a:r>
              <a:rPr lang="zh-CN" altLang="en-US" dirty="0" smtClean="0"/>
              <a:t>无论是在</a:t>
            </a:r>
            <a:r>
              <a:rPr lang="en-US" altLang="zh-CN" dirty="0" smtClean="0"/>
              <a:t>Project</a:t>
            </a:r>
            <a:r>
              <a:rPr lang="zh-CN" altLang="en-US" dirty="0" smtClean="0"/>
              <a:t>视图中选择一个游戏对象，还是在</a:t>
            </a:r>
            <a:r>
              <a:rPr lang="en-US" altLang="zh-CN" dirty="0" smtClean="0"/>
              <a:t>Hierarchy</a:t>
            </a:r>
            <a:r>
              <a:rPr lang="zh-CN" altLang="en-US" dirty="0" smtClean="0"/>
              <a:t>视图中选择一个游戏资源，</a:t>
            </a:r>
            <a:r>
              <a:rPr lang="en-US" altLang="zh-CN" dirty="0" smtClean="0"/>
              <a:t>Inspector</a:t>
            </a:r>
            <a:r>
              <a:rPr lang="zh-CN" altLang="en-US" dirty="0" smtClean="0"/>
              <a:t>视图都会被打开，</a:t>
            </a:r>
            <a:r>
              <a:rPr lang="zh-CN" altLang="en-US" dirty="0" smtClean="0">
                <a:solidFill>
                  <a:srgbClr val="0000FF"/>
                </a:solidFill>
              </a:rPr>
              <a:t>展示选择对象的所有描述信息</a:t>
            </a:r>
            <a:r>
              <a:rPr lang="zh-CN" altLang="en-US" dirty="0" smtClean="0"/>
              <a:t>。</a:t>
            </a:r>
            <a:endParaRPr lang="zh-CN" altLang="en-US" dirty="0"/>
          </a:p>
        </p:txBody>
      </p:sp>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6319" y="1196752"/>
            <a:ext cx="2770938" cy="530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en-US" altLang="zh-CN" dirty="0" smtClean="0"/>
              <a:t>Scene</a:t>
            </a:r>
            <a:r>
              <a:rPr lang="zh-CN" altLang="en-US" dirty="0" smtClean="0"/>
              <a:t>视图</a:t>
            </a:r>
            <a:endParaRPr lang="en-US" altLang="zh-CN" dirty="0" smtClean="0"/>
          </a:p>
          <a:p>
            <a:pPr lvl="1"/>
            <a:r>
              <a:rPr lang="zh-CN" altLang="en-US" dirty="0" smtClean="0"/>
              <a:t>存放游戏中的模型资源</a:t>
            </a:r>
            <a:endParaRPr lang="en-US" altLang="zh-CN" dirty="0" smtClean="0"/>
          </a:p>
          <a:p>
            <a:pPr lvl="1"/>
            <a:endParaRPr lang="zh-CN" altLang="en-US" dirty="0"/>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624" y="2636912"/>
            <a:ext cx="7342645" cy="3874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en-US" altLang="zh-CN" dirty="0" smtClean="0"/>
              <a:t>Game</a:t>
            </a:r>
            <a:r>
              <a:rPr lang="zh-CN" altLang="en-US" dirty="0" smtClean="0"/>
              <a:t>视图</a:t>
            </a:r>
            <a:endParaRPr lang="zh-CN" altLang="en-US" dirty="0"/>
          </a:p>
        </p:txBody>
      </p:sp>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6812" y="2420888"/>
            <a:ext cx="7152789" cy="361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本章小结</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en-US" altLang="zh-CN" dirty="0" smtClean="0"/>
              <a:t>Unity</a:t>
            </a:r>
            <a:r>
              <a:rPr lang="zh-CN" altLang="en-US" dirty="0" smtClean="0"/>
              <a:t>编辑器结构</a:t>
            </a:r>
            <a:endParaRPr lang="en-US" altLang="zh-CN" dirty="0" smtClean="0"/>
          </a:p>
          <a:p>
            <a:pPr lvl="1"/>
            <a:r>
              <a:rPr lang="zh-CN" altLang="en-US" dirty="0"/>
              <a:t>五</a:t>
            </a:r>
            <a:r>
              <a:rPr lang="zh-CN" altLang="en-US" dirty="0" smtClean="0"/>
              <a:t>大视图</a:t>
            </a:r>
            <a:endParaRPr lang="en-US" altLang="zh-CN" dirty="0" smtClean="0"/>
          </a:p>
          <a:p>
            <a:pPr lvl="1"/>
            <a:r>
              <a:rPr lang="zh-CN" altLang="en-US" dirty="0" smtClean="0"/>
              <a:t>了解菜单栏和视图之间的对应关系</a:t>
            </a:r>
            <a:endParaRPr lang="en-US" altLang="zh-CN" dirty="0"/>
          </a:p>
          <a:p>
            <a:pPr lvl="1"/>
            <a:endParaRPr lang="en-US" altLang="zh-CN" dirty="0" smtClean="0"/>
          </a:p>
          <a:p>
            <a:r>
              <a:rPr lang="zh-CN" altLang="en-US" dirty="0" smtClean="0"/>
              <a:t>作业</a:t>
            </a:r>
            <a:endParaRPr lang="en-US" altLang="zh-CN" dirty="0" smtClean="0"/>
          </a:p>
          <a:p>
            <a:pPr lvl="1"/>
            <a:r>
              <a:rPr lang="zh-CN" altLang="en-US" dirty="0" smtClean="0"/>
              <a:t>在自己的电脑上安装</a:t>
            </a:r>
            <a:r>
              <a:rPr lang="en-US" altLang="zh-CN" dirty="0" smtClean="0"/>
              <a:t>Unity 3D</a:t>
            </a:r>
            <a:r>
              <a:rPr lang="zh-CN" altLang="en-US" dirty="0" smtClean="0"/>
              <a:t>，熟悉五大视图</a:t>
            </a:r>
            <a:endParaRPr lang="en-US" altLang="zh-CN"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00FF"/>
                </a:solidFill>
              </a:rPr>
              <a:t>教材与推荐书目</a:t>
            </a:r>
            <a:endParaRPr lang="en-US" altLang="zh-CN" dirty="0" smtClean="0">
              <a:solidFill>
                <a:srgbClr val="0000FF"/>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教材与推荐书目</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normAutofit/>
          </a:bodyPr>
          <a:lstStyle/>
          <a:p>
            <a:r>
              <a:rPr lang="zh-CN" altLang="en-US" dirty="0" smtClean="0"/>
              <a:t>教材</a:t>
            </a:r>
            <a:endParaRPr lang="en-US" altLang="zh-CN" dirty="0" smtClean="0"/>
          </a:p>
          <a:p>
            <a:pPr lvl="1"/>
            <a:r>
              <a:rPr lang="zh-CN" altLang="en-US" dirty="0" smtClean="0"/>
              <a:t>宣雨松，</a:t>
            </a:r>
            <a:r>
              <a:rPr lang="en-US" altLang="zh-CN" dirty="0" smtClean="0"/>
              <a:t>《Unity 3D </a:t>
            </a:r>
            <a:r>
              <a:rPr lang="zh-CN" altLang="en-US" dirty="0" smtClean="0"/>
              <a:t>游戏开发</a:t>
            </a:r>
            <a:r>
              <a:rPr lang="en-US" altLang="zh-CN" dirty="0" smtClean="0"/>
              <a:t>》</a:t>
            </a:r>
            <a:r>
              <a:rPr lang="zh-CN" altLang="en-US" dirty="0" smtClean="0"/>
              <a:t>（第</a:t>
            </a:r>
            <a:r>
              <a:rPr lang="en-US" altLang="zh-CN" dirty="0" smtClean="0"/>
              <a:t>2 </a:t>
            </a:r>
            <a:r>
              <a:rPr lang="zh-CN" altLang="en-US" dirty="0" smtClean="0"/>
              <a:t>版），人民邮电出版社</a:t>
            </a:r>
            <a:endParaRPr lang="en-US" altLang="zh-CN" dirty="0" smtClean="0"/>
          </a:p>
          <a:p>
            <a:endParaRPr lang="en-US" altLang="zh-CN" dirty="0" smtClean="0"/>
          </a:p>
          <a:p>
            <a:r>
              <a:rPr lang="zh-CN" altLang="en-US" dirty="0" smtClean="0"/>
              <a:t>推荐书目</a:t>
            </a:r>
            <a:endParaRPr lang="en-US" altLang="zh-CN" dirty="0" smtClean="0"/>
          </a:p>
          <a:p>
            <a:pPr lvl="1"/>
            <a:r>
              <a:rPr lang="zh-CN" altLang="en-US" dirty="0" smtClean="0"/>
              <a:t>商浩宇，李一帆，张吉祥，</a:t>
            </a:r>
            <a:r>
              <a:rPr lang="en-US" altLang="zh-CN" dirty="0" smtClean="0"/>
              <a:t>《Unity 5.x </a:t>
            </a:r>
            <a:r>
              <a:rPr lang="zh-CN" altLang="en-US" dirty="0" smtClean="0"/>
              <a:t>完全自学手册</a:t>
            </a:r>
            <a:r>
              <a:rPr lang="en-US" altLang="zh-CN" dirty="0" smtClean="0"/>
              <a:t>》</a:t>
            </a:r>
            <a:r>
              <a:rPr lang="zh-CN" altLang="en-US" dirty="0" smtClean="0"/>
              <a:t>，电子工业出版社</a:t>
            </a:r>
            <a:endParaRPr lang="en-US" altLang="zh-CN" dirty="0" smtClean="0"/>
          </a:p>
          <a:p>
            <a:pPr lvl="1"/>
            <a:r>
              <a:rPr lang="en-US" altLang="zh-CN" dirty="0" smtClean="0"/>
              <a:t>Unity Technologies</a:t>
            </a:r>
            <a:r>
              <a:rPr lang="zh-CN" altLang="en-US" dirty="0" smtClean="0"/>
              <a:t>，</a:t>
            </a:r>
            <a:r>
              <a:rPr lang="en-US" altLang="zh-CN" dirty="0" smtClean="0"/>
              <a:t>《Unity 5.x </a:t>
            </a:r>
            <a:r>
              <a:rPr lang="zh-CN" altLang="en-US" dirty="0" smtClean="0"/>
              <a:t>从入门到精通</a:t>
            </a:r>
            <a:r>
              <a:rPr lang="en-US" altLang="zh-CN" dirty="0" smtClean="0"/>
              <a:t>》</a:t>
            </a:r>
            <a:r>
              <a:rPr lang="zh-CN" altLang="en-US" dirty="0" smtClean="0"/>
              <a:t>，中国铁道出版社</a:t>
            </a:r>
            <a:endParaRPr lang="en-US" altLang="zh-CN"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00FF"/>
                </a:solidFill>
              </a:rPr>
              <a:t>教学方式</a:t>
            </a:r>
            <a:endParaRPr lang="en-US" altLang="zh-CN" dirty="0" smtClean="0">
              <a:solidFill>
                <a:srgbClr val="0000FF"/>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教学方式</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en-US" altLang="zh-CN" dirty="0" smtClean="0"/>
              <a:t>1-6</a:t>
            </a:r>
            <a:r>
              <a:rPr lang="zh-CN" altLang="en-US" dirty="0" smtClean="0"/>
              <a:t>周</a:t>
            </a:r>
            <a:r>
              <a:rPr lang="en-US" altLang="zh-CN" dirty="0" smtClean="0"/>
              <a:t>——</a:t>
            </a:r>
            <a:r>
              <a:rPr lang="zh-CN" altLang="en-US" dirty="0" smtClean="0"/>
              <a:t>理论</a:t>
            </a:r>
            <a:endParaRPr lang="en-US" altLang="zh-CN" dirty="0" smtClean="0"/>
          </a:p>
          <a:p>
            <a:pPr lvl="1"/>
            <a:r>
              <a:rPr lang="zh-CN" altLang="en-US" dirty="0" smtClean="0"/>
              <a:t>周三、周五</a:t>
            </a:r>
            <a:r>
              <a:rPr lang="en-US" altLang="zh-CN" dirty="0" smtClean="0"/>
              <a:t>1-2</a:t>
            </a:r>
            <a:r>
              <a:rPr lang="zh-CN" altLang="en-US" dirty="0" smtClean="0"/>
              <a:t>节（二教</a:t>
            </a:r>
            <a:r>
              <a:rPr lang="en-US" altLang="zh-CN" dirty="0" smtClean="0"/>
              <a:t>405</a:t>
            </a:r>
            <a:r>
              <a:rPr lang="zh-CN" altLang="en-US" dirty="0" smtClean="0"/>
              <a:t>）</a:t>
            </a:r>
            <a:endParaRPr lang="en-US" altLang="zh-CN" dirty="0" smtClean="0"/>
          </a:p>
          <a:p>
            <a:r>
              <a:rPr lang="en-US" altLang="zh-CN" dirty="0" smtClean="0"/>
              <a:t>7-15</a:t>
            </a:r>
            <a:r>
              <a:rPr lang="zh-CN" altLang="en-US" dirty="0" smtClean="0"/>
              <a:t>周</a:t>
            </a:r>
            <a:r>
              <a:rPr lang="en-US" altLang="zh-CN" dirty="0" smtClean="0"/>
              <a:t>——</a:t>
            </a:r>
            <a:r>
              <a:rPr lang="zh-CN" altLang="en-US" dirty="0" smtClean="0"/>
              <a:t>上机（九教</a:t>
            </a:r>
            <a:r>
              <a:rPr lang="en-US" altLang="zh-CN" dirty="0" smtClean="0"/>
              <a:t>327</a:t>
            </a:r>
            <a:r>
              <a:rPr lang="zh-CN" altLang="en-US" dirty="0" smtClean="0"/>
              <a:t>）</a:t>
            </a:r>
            <a:endParaRPr lang="en-US" altLang="zh-CN" dirty="0" smtClean="0"/>
          </a:p>
          <a:p>
            <a:r>
              <a:rPr lang="en-US" altLang="zh-CN" dirty="0" smtClean="0"/>
              <a:t>16</a:t>
            </a:r>
            <a:r>
              <a:rPr lang="zh-CN" altLang="en-US" dirty="0" smtClean="0"/>
              <a:t>周</a:t>
            </a:r>
            <a:r>
              <a:rPr lang="en-US" altLang="zh-CN" dirty="0" smtClean="0"/>
              <a:t>——</a:t>
            </a:r>
            <a:r>
              <a:rPr lang="zh-CN" altLang="en-US" dirty="0" smtClean="0"/>
              <a:t>汇报</a:t>
            </a:r>
            <a:endParaRPr lang="en-US" altLang="zh-CN" dirty="0" smtClean="0"/>
          </a:p>
          <a:p>
            <a:r>
              <a:rPr lang="zh-CN" altLang="en-US" dirty="0" smtClean="0"/>
              <a:t>小组学习</a:t>
            </a:r>
            <a:endParaRPr lang="en-US" altLang="zh-CN" dirty="0" smtClean="0"/>
          </a:p>
          <a:p>
            <a:pPr lvl="1"/>
            <a:r>
              <a:rPr lang="zh-CN" altLang="en-US" dirty="0"/>
              <a:t>每</a:t>
            </a:r>
            <a:r>
              <a:rPr lang="zh-CN" altLang="en-US" dirty="0" smtClean="0"/>
              <a:t>组</a:t>
            </a:r>
            <a:r>
              <a:rPr lang="en-US" altLang="zh-CN" dirty="0" smtClean="0"/>
              <a:t>3</a:t>
            </a:r>
            <a:r>
              <a:rPr lang="zh-CN" altLang="en-US" dirty="0" smtClean="0"/>
              <a:t>人（有</a:t>
            </a:r>
            <a:r>
              <a:rPr lang="en-US" altLang="zh-CN" dirty="0" smtClean="0"/>
              <a:t>2</a:t>
            </a:r>
            <a:r>
              <a:rPr lang="zh-CN" altLang="en-US" dirty="0" smtClean="0"/>
              <a:t>组</a:t>
            </a:r>
            <a:r>
              <a:rPr lang="en-US" altLang="zh-CN" dirty="0" smtClean="0"/>
              <a:t>4</a:t>
            </a:r>
            <a:r>
              <a:rPr lang="zh-CN" altLang="en-US" dirty="0" smtClean="0"/>
              <a:t>人），自由结组，按组就坐</a:t>
            </a:r>
            <a:endParaRPr lang="en-US" altLang="zh-CN" dirty="0" smtClean="0"/>
          </a:p>
          <a:p>
            <a:r>
              <a:rPr lang="zh-CN" altLang="en-US" dirty="0"/>
              <a:t>理论</a:t>
            </a:r>
            <a:r>
              <a:rPr lang="zh-CN" altLang="en-US" dirty="0" smtClean="0"/>
              <a:t>课随讲随练</a:t>
            </a:r>
            <a:endParaRPr lang="en-US" altLang="zh-CN" dirty="0" smtClean="0"/>
          </a:p>
          <a:p>
            <a:r>
              <a:rPr lang="zh-CN" altLang="en-US" dirty="0" smtClean="0"/>
              <a:t>上机</a:t>
            </a:r>
            <a:r>
              <a:rPr lang="en-US" altLang="zh-CN" dirty="0" smtClean="0"/>
              <a:t>=</a:t>
            </a:r>
            <a:r>
              <a:rPr lang="zh-CN" altLang="en-US" dirty="0" smtClean="0">
                <a:solidFill>
                  <a:srgbClr val="009900"/>
                </a:solidFill>
              </a:rPr>
              <a:t>基本练习</a:t>
            </a:r>
            <a:r>
              <a:rPr lang="en-US" altLang="zh-CN" dirty="0" smtClean="0"/>
              <a:t>+</a:t>
            </a:r>
            <a:r>
              <a:rPr lang="zh-CN" altLang="en-US" dirty="0" smtClean="0">
                <a:solidFill>
                  <a:srgbClr val="FF0000"/>
                </a:solidFill>
              </a:rPr>
              <a:t>综合练习</a:t>
            </a:r>
            <a:r>
              <a:rPr lang="en-US" altLang="zh-CN" dirty="0" smtClean="0"/>
              <a:t>+</a:t>
            </a:r>
            <a:r>
              <a:rPr lang="zh-CN" altLang="en-US" dirty="0" smtClean="0">
                <a:solidFill>
                  <a:srgbClr val="0000FF"/>
                </a:solidFill>
              </a:rPr>
              <a:t>综合设计</a:t>
            </a:r>
            <a:endParaRPr lang="en-US" altLang="zh-CN" dirty="0" smtClean="0">
              <a:solidFill>
                <a:srgbClr val="0000FF"/>
              </a:solidFill>
            </a:endParaRPr>
          </a:p>
        </p:txBody>
      </p:sp>
      <p:sp>
        <p:nvSpPr>
          <p:cNvPr id="5" name="TextBox 4"/>
          <p:cNvSpPr txBox="1"/>
          <p:nvPr/>
        </p:nvSpPr>
        <p:spPr>
          <a:xfrm>
            <a:off x="2323460" y="5703639"/>
            <a:ext cx="623889" cy="461665"/>
          </a:xfrm>
          <a:prstGeom prst="rect">
            <a:avLst/>
          </a:prstGeom>
          <a:noFill/>
        </p:spPr>
        <p:txBody>
          <a:bodyPr wrap="none" rtlCol="0">
            <a:spAutoFit/>
          </a:bodyPr>
          <a:lstStyle/>
          <a:p>
            <a:r>
              <a:rPr lang="en-US" altLang="zh-CN" sz="2400" dirty="0">
                <a:solidFill>
                  <a:srgbClr val="009900"/>
                </a:solidFill>
                <a:latin typeface="华文行楷" pitchFamily="2" charset="-122"/>
                <a:ea typeface="华文行楷" pitchFamily="2" charset="-122"/>
              </a:rPr>
              <a:t>4</a:t>
            </a:r>
            <a:r>
              <a:rPr lang="zh-CN" altLang="en-US" sz="2400" dirty="0" smtClean="0">
                <a:solidFill>
                  <a:srgbClr val="009900"/>
                </a:solidFill>
                <a:latin typeface="华文行楷" pitchFamily="2" charset="-122"/>
                <a:ea typeface="华文行楷" pitchFamily="2" charset="-122"/>
              </a:rPr>
              <a:t>周</a:t>
            </a:r>
            <a:endParaRPr lang="zh-CN" altLang="en-US" sz="2400" dirty="0">
              <a:solidFill>
                <a:srgbClr val="009900"/>
              </a:solidFill>
              <a:latin typeface="华文行楷" pitchFamily="2" charset="-122"/>
              <a:ea typeface="华文行楷" pitchFamily="2" charset="-122"/>
            </a:endParaRPr>
          </a:p>
        </p:txBody>
      </p:sp>
      <p:sp>
        <p:nvSpPr>
          <p:cNvPr id="6" name="TextBox 5"/>
          <p:cNvSpPr txBox="1"/>
          <p:nvPr/>
        </p:nvSpPr>
        <p:spPr>
          <a:xfrm>
            <a:off x="3995936" y="5703638"/>
            <a:ext cx="623889" cy="461665"/>
          </a:xfrm>
          <a:prstGeom prst="rect">
            <a:avLst/>
          </a:prstGeom>
          <a:noFill/>
        </p:spPr>
        <p:txBody>
          <a:bodyPr wrap="none" rtlCol="0">
            <a:spAutoFit/>
          </a:bodyPr>
          <a:lstStyle/>
          <a:p>
            <a:r>
              <a:rPr lang="en-US" altLang="zh-CN" sz="2400" dirty="0">
                <a:solidFill>
                  <a:srgbClr val="009900"/>
                </a:solidFill>
                <a:latin typeface="华文行楷" pitchFamily="2" charset="-122"/>
                <a:ea typeface="华文行楷" pitchFamily="2" charset="-122"/>
              </a:rPr>
              <a:t>4</a:t>
            </a:r>
            <a:r>
              <a:rPr lang="zh-CN" altLang="en-US" sz="2400" dirty="0" smtClean="0">
                <a:solidFill>
                  <a:srgbClr val="009900"/>
                </a:solidFill>
                <a:latin typeface="华文行楷" pitchFamily="2" charset="-122"/>
                <a:ea typeface="华文行楷" pitchFamily="2" charset="-122"/>
              </a:rPr>
              <a:t>周</a:t>
            </a:r>
            <a:endParaRPr lang="zh-CN" altLang="en-US" sz="2400" dirty="0">
              <a:solidFill>
                <a:srgbClr val="009900"/>
              </a:solidFill>
              <a:latin typeface="华文行楷" pitchFamily="2" charset="-122"/>
              <a:ea typeface="华文行楷" pitchFamily="2" charset="-122"/>
            </a:endParaRPr>
          </a:p>
        </p:txBody>
      </p:sp>
      <p:sp>
        <p:nvSpPr>
          <p:cNvPr id="7" name="TextBox 6"/>
          <p:cNvSpPr txBox="1"/>
          <p:nvPr/>
        </p:nvSpPr>
        <p:spPr>
          <a:xfrm>
            <a:off x="5724128" y="5703637"/>
            <a:ext cx="575799" cy="461665"/>
          </a:xfrm>
          <a:prstGeom prst="rect">
            <a:avLst/>
          </a:prstGeom>
          <a:noFill/>
        </p:spPr>
        <p:txBody>
          <a:bodyPr wrap="none" rtlCol="0">
            <a:spAutoFit/>
          </a:bodyPr>
          <a:lstStyle/>
          <a:p>
            <a:r>
              <a:rPr lang="en-US" altLang="zh-CN" sz="2400" dirty="0">
                <a:solidFill>
                  <a:srgbClr val="009900"/>
                </a:solidFill>
                <a:latin typeface="华文行楷" pitchFamily="2" charset="-122"/>
                <a:ea typeface="华文行楷" pitchFamily="2" charset="-122"/>
              </a:rPr>
              <a:t>1</a:t>
            </a:r>
            <a:r>
              <a:rPr lang="zh-CN" altLang="en-US" sz="2400" dirty="0" smtClean="0">
                <a:solidFill>
                  <a:srgbClr val="009900"/>
                </a:solidFill>
                <a:latin typeface="华文行楷" pitchFamily="2" charset="-122"/>
                <a:ea typeface="华文行楷" pitchFamily="2" charset="-122"/>
              </a:rPr>
              <a:t>周</a:t>
            </a:r>
            <a:endParaRPr lang="zh-CN" altLang="en-US" sz="2400" dirty="0">
              <a:solidFill>
                <a:srgbClr val="009900"/>
              </a:solidFill>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wipe(left)">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wipe(left)">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wipe(left)">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wipe(left)">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0</TotalTime>
  <Words>2213</Words>
  <Application>WPS 演示</Application>
  <PresentationFormat>全屏显示(4:3)</PresentationFormat>
  <Paragraphs>447</Paragraphs>
  <Slides>57</Slides>
  <Notes>36</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57</vt:i4>
      </vt:variant>
    </vt:vector>
  </HeadingPairs>
  <TitlesOfParts>
    <vt:vector size="76" baseType="lpstr">
      <vt:lpstr>Arial</vt:lpstr>
      <vt:lpstr>宋体</vt:lpstr>
      <vt:lpstr>Wingdings</vt:lpstr>
      <vt:lpstr>华文新魏</vt:lpstr>
      <vt:lpstr>华文行楷</vt:lpstr>
      <vt:lpstr>Wingdings</vt:lpstr>
      <vt:lpstr>Wingdings 2</vt:lpstr>
      <vt:lpstr>黑体</vt:lpstr>
      <vt:lpstr>华文琥珀</vt:lpstr>
      <vt:lpstr>Arial Black</vt:lpstr>
      <vt:lpstr>微软雅黑</vt:lpstr>
      <vt:lpstr>Tw Cen MT</vt:lpstr>
      <vt:lpstr>Segoe Print</vt:lpstr>
      <vt:lpstr>Arial Unicode MS</vt:lpstr>
      <vt:lpstr>华文仿宋</vt:lpstr>
      <vt:lpstr>仿宋</vt:lpstr>
      <vt:lpstr>Calibri</vt:lpstr>
      <vt:lpstr>Wingdings</vt:lpstr>
      <vt:lpstr>中性</vt:lpstr>
      <vt:lpstr>前         言</vt:lpstr>
      <vt:lpstr>本章主要内容</vt:lpstr>
      <vt:lpstr>本章主要内容</vt:lpstr>
      <vt:lpstr>本学期主要学习内容</vt:lpstr>
      <vt:lpstr>本学期主要学习内容</vt:lpstr>
      <vt:lpstr>本章主要内容</vt:lpstr>
      <vt:lpstr>教材与推荐书目</vt:lpstr>
      <vt:lpstr>本章主要内容</vt:lpstr>
      <vt:lpstr>教学方式</vt:lpstr>
      <vt:lpstr>本章主要内容</vt:lpstr>
      <vt:lpstr>考核方式</vt:lpstr>
      <vt:lpstr>综合设计考核点</vt:lpstr>
      <vt:lpstr>本章主要内容</vt:lpstr>
      <vt:lpstr>Unity简介</vt:lpstr>
      <vt:lpstr>Unity简介</vt:lpstr>
      <vt:lpstr>Unity简介</vt:lpstr>
      <vt:lpstr>PowerPoint 演示文稿</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本章主要内容</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本章小结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Xtraining</dc:creator>
  <cp:lastModifiedBy>钦念二哈</cp:lastModifiedBy>
  <cp:revision>180</cp:revision>
  <dcterms:created xsi:type="dcterms:W3CDTF">2015-02-26T08:25:00Z</dcterms:created>
  <dcterms:modified xsi:type="dcterms:W3CDTF">2020-03-02T08:57:38Z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